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6" r:id="rId5"/>
    <p:sldId id="264" r:id="rId6"/>
    <p:sldId id="433" r:id="rId7"/>
    <p:sldId id="259" r:id="rId8"/>
    <p:sldId id="434" r:id="rId9"/>
    <p:sldId id="436" r:id="rId10"/>
    <p:sldId id="437" r:id="rId11"/>
    <p:sldId id="438" r:id="rId12"/>
    <p:sldId id="439" r:id="rId13"/>
    <p:sldId id="440" r:id="rId14"/>
    <p:sldId id="442" r:id="rId15"/>
    <p:sldId id="441" r:id="rId16"/>
    <p:sldId id="443" r:id="rId17"/>
    <p:sldId id="444" r:id="rId18"/>
    <p:sldId id="435" r:id="rId19"/>
    <p:sldId id="446" r:id="rId20"/>
    <p:sldId id="44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E18341F-9BF3-4798-A360-4C88120B909E}">
          <p14:sldIdLst>
            <p14:sldId id="256"/>
            <p14:sldId id="264"/>
            <p14:sldId id="433"/>
            <p14:sldId id="259"/>
            <p14:sldId id="434"/>
            <p14:sldId id="436"/>
            <p14:sldId id="437"/>
            <p14:sldId id="438"/>
            <p14:sldId id="439"/>
            <p14:sldId id="440"/>
            <p14:sldId id="442"/>
            <p14:sldId id="441"/>
            <p14:sldId id="443"/>
            <p14:sldId id="444"/>
            <p14:sldId id="435"/>
            <p14:sldId id="446"/>
            <p14:sldId id="44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A4F"/>
    <a:srgbClr val="63A87C"/>
    <a:srgbClr val="C171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452" autoAdjust="0"/>
  </p:normalViewPr>
  <p:slideViewPr>
    <p:cSldViewPr snapToGrid="0">
      <p:cViewPr varScale="1">
        <p:scale>
          <a:sx n="62" d="100"/>
          <a:sy n="62" d="100"/>
        </p:scale>
        <p:origin x="12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5ACBD2-C1C2-4318-B2A9-C063A8E82935}" type="datetimeFigureOut">
              <a:rPr lang="en-US" smtClean="0"/>
              <a:t>4/17/2023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1CA412-888E-46ED-9789-B95C52AA16AD}" type="slidenum">
              <a:rPr lang="en-US" smtClean="0"/>
              <a:t>‹#›</a:t>
            </a:fld>
            <a:endParaRPr lang="en-US"/>
          </a:p>
        </p:txBody>
      </p:sp>
    </p:spTree>
    <p:extLst>
      <p:ext uri="{BB962C8B-B14F-4D97-AF65-F5344CB8AC3E}">
        <p14:creationId xmlns:p14="http://schemas.microsoft.com/office/powerpoint/2010/main" val="497467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draft that we’ve provided as an attachment that details phase 2 is the goal for outreach. How much of it we can achieve will depend on the resources allocated by the </a:t>
            </a:r>
            <a:r>
              <a:rPr lang="en-US" dirty="0" err="1"/>
              <a:t>BoCC</a:t>
            </a:r>
            <a:r>
              <a:rPr lang="en-US" dirty="0"/>
              <a:t> and assistance from the Planning Commission, and priorities of other work we are directed to work on by the Board. If we do not meet every opportunity outlined in the plan, it is not grounds for invalidation of the comprehensive plan update.</a:t>
            </a:r>
          </a:p>
          <a:p>
            <a:endParaRPr lang="en-US" dirty="0"/>
          </a:p>
          <a:p>
            <a:pPr marL="171450" indent="-171450">
              <a:buFont typeface="Arial" panose="020B0604020202020204" pitchFamily="34" charset="0"/>
              <a:buChar char="•"/>
            </a:pPr>
            <a:r>
              <a:rPr lang="en-US" dirty="0"/>
              <a:t>Goal of phase 2 is to spread awareness and collect feedback to inform the update. The early outreach will be used to inform the updates to the plan. Staff and consultants will also be working on proposed changes during this year. Specific goals are:</a:t>
            </a:r>
          </a:p>
          <a:p>
            <a:pPr marL="628650" lvl="1" indent="-171450">
              <a:buFont typeface="Arial" panose="020B0604020202020204" pitchFamily="34" charset="0"/>
              <a:buChar char="•"/>
            </a:pPr>
            <a:r>
              <a:rPr lang="en-US" sz="1800" b="0" i="0" dirty="0">
                <a:solidFill>
                  <a:srgbClr val="000000"/>
                </a:solidFill>
                <a:effectLst/>
                <a:latin typeface="Segoe UI" panose="020B0502040204020203" pitchFamily="34" charset="0"/>
              </a:rPr>
              <a:t>Make the community aware of the update that is underway, including scope, timeline, and purpose. </a:t>
            </a:r>
          </a:p>
          <a:p>
            <a:pPr marL="628650" lvl="1" indent="-171450">
              <a:buFont typeface="Arial" panose="020B0604020202020204" pitchFamily="34" charset="0"/>
              <a:buChar char="•"/>
            </a:pPr>
            <a:r>
              <a:rPr lang="en-US" sz="1800" b="0" i="0" dirty="0">
                <a:solidFill>
                  <a:srgbClr val="000000"/>
                </a:solidFill>
                <a:effectLst/>
                <a:latin typeface="Segoe UI" panose="020B0502040204020203" pitchFamily="34" charset="0"/>
              </a:rPr>
              <a:t>Share information about the current adopted plan. </a:t>
            </a:r>
          </a:p>
          <a:p>
            <a:pPr marL="628650" lvl="1" indent="-171450">
              <a:buFont typeface="Arial" panose="020B0604020202020204" pitchFamily="34" charset="0"/>
              <a:buChar char="•"/>
            </a:pPr>
            <a:r>
              <a:rPr lang="en-US" sz="1800" b="0" i="0" dirty="0">
                <a:solidFill>
                  <a:srgbClr val="000000"/>
                </a:solidFill>
                <a:effectLst/>
                <a:latin typeface="Segoe UI" panose="020B0502040204020203" pitchFamily="34" charset="0"/>
              </a:rPr>
              <a:t>Gather feedback on what the community needs to be changed, is still relevant, or if major policies are missing. </a:t>
            </a:r>
          </a:p>
          <a:p>
            <a:pPr marL="628650" lvl="1" indent="-171450">
              <a:buFont typeface="Arial" panose="020B0604020202020204" pitchFamily="34" charset="0"/>
              <a:buChar char="•"/>
            </a:pPr>
            <a:r>
              <a:rPr lang="en-US" sz="1800" b="0" i="0" dirty="0">
                <a:solidFill>
                  <a:srgbClr val="000000"/>
                </a:solidFill>
                <a:effectLst/>
                <a:latin typeface="Segoe UI" panose="020B0502040204020203" pitchFamily="34" charset="0"/>
              </a:rPr>
              <a:t>Provide a general timeline for the project and how to stay engaged moving forward.  </a:t>
            </a:r>
          </a:p>
          <a:p>
            <a:pPr marL="628650" lvl="1" indent="-171450">
              <a:buFont typeface="Arial" panose="020B0604020202020204" pitchFamily="34" charset="0"/>
              <a:buChar char="•"/>
            </a:pPr>
            <a:r>
              <a:rPr lang="en-US" sz="1800" b="0" i="0" dirty="0">
                <a:solidFill>
                  <a:srgbClr val="000000"/>
                </a:solidFill>
                <a:effectLst/>
                <a:latin typeface="Segoe UI" panose="020B0502040204020203" pitchFamily="34" charset="0"/>
              </a:rPr>
              <a:t>Share information on what is changing in the plan (end of phase 2/early phase 3). </a:t>
            </a:r>
          </a:p>
          <a:p>
            <a:r>
              <a:rPr lang="en-US" dirty="0"/>
              <a:t>  </a:t>
            </a:r>
          </a:p>
        </p:txBody>
      </p:sp>
      <p:sp>
        <p:nvSpPr>
          <p:cNvPr id="4" name="Slide Number Placeholder 3"/>
          <p:cNvSpPr>
            <a:spLocks noGrp="1"/>
          </p:cNvSpPr>
          <p:nvPr>
            <p:ph type="sldNum" sz="quarter" idx="5"/>
          </p:nvPr>
        </p:nvSpPr>
        <p:spPr/>
        <p:txBody>
          <a:bodyPr/>
          <a:lstStyle/>
          <a:p>
            <a:fld id="{141CA412-888E-46ED-9789-B95C52AA16AD}" type="slidenum">
              <a:rPr lang="en-US" smtClean="0"/>
              <a:t>5</a:t>
            </a:fld>
            <a:endParaRPr lang="en-US"/>
          </a:p>
        </p:txBody>
      </p:sp>
    </p:spTree>
    <p:extLst>
      <p:ext uri="{BB962C8B-B14F-4D97-AF65-F5344CB8AC3E}">
        <p14:creationId xmlns:p14="http://schemas.microsoft.com/office/powerpoint/2010/main" val="3980140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Assist with Phase 2 outreach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16</a:t>
            </a:fld>
            <a:endParaRPr lang="en-US"/>
          </a:p>
        </p:txBody>
      </p:sp>
    </p:spTree>
    <p:extLst>
      <p:ext uri="{BB962C8B-B14F-4D97-AF65-F5344CB8AC3E}">
        <p14:creationId xmlns:p14="http://schemas.microsoft.com/office/powerpoint/2010/main" val="1976286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Assist with Phase 2 outreach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17</a:t>
            </a:fld>
            <a:endParaRPr lang="en-US"/>
          </a:p>
        </p:txBody>
      </p:sp>
    </p:spTree>
    <p:extLst>
      <p:ext uri="{BB962C8B-B14F-4D97-AF65-F5344CB8AC3E}">
        <p14:creationId xmlns:p14="http://schemas.microsoft.com/office/powerpoint/2010/main" val="26011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Spread information, collect feedback</a:t>
            </a:r>
          </a:p>
        </p:txBody>
      </p:sp>
      <p:sp>
        <p:nvSpPr>
          <p:cNvPr id="4" name="Slide Number Placeholder 3"/>
          <p:cNvSpPr>
            <a:spLocks noGrp="1"/>
          </p:cNvSpPr>
          <p:nvPr>
            <p:ph type="sldNum" sz="quarter" idx="5"/>
          </p:nvPr>
        </p:nvSpPr>
        <p:spPr/>
        <p:txBody>
          <a:bodyPr/>
          <a:lstStyle/>
          <a:p>
            <a:fld id="{141CA412-888E-46ED-9789-B95C52AA16AD}" type="slidenum">
              <a:rPr lang="en-US" smtClean="0"/>
              <a:t>7</a:t>
            </a:fld>
            <a:endParaRPr lang="en-US"/>
          </a:p>
        </p:txBody>
      </p:sp>
    </p:spTree>
    <p:extLst>
      <p:ext uri="{BB962C8B-B14F-4D97-AF65-F5344CB8AC3E}">
        <p14:creationId xmlns:p14="http://schemas.microsoft.com/office/powerpoint/2010/main" val="1884798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Spread information, collect feedback</a:t>
            </a:r>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8</a:t>
            </a:fld>
            <a:endParaRPr lang="en-US"/>
          </a:p>
        </p:txBody>
      </p:sp>
    </p:spTree>
    <p:extLst>
      <p:ext uri="{BB962C8B-B14F-4D97-AF65-F5344CB8AC3E}">
        <p14:creationId xmlns:p14="http://schemas.microsoft.com/office/powerpoint/2010/main" val="3654865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Collect feedback</a:t>
            </a:r>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9</a:t>
            </a:fld>
            <a:endParaRPr lang="en-US"/>
          </a:p>
        </p:txBody>
      </p:sp>
    </p:spTree>
    <p:extLst>
      <p:ext uri="{BB962C8B-B14F-4D97-AF65-F5344CB8AC3E}">
        <p14:creationId xmlns:p14="http://schemas.microsoft.com/office/powerpoint/2010/main" val="3050515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Spread awareness, get people involved, fun opportunity</a:t>
            </a:r>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10</a:t>
            </a:fld>
            <a:endParaRPr lang="en-US"/>
          </a:p>
        </p:txBody>
      </p:sp>
    </p:spTree>
    <p:extLst>
      <p:ext uri="{BB962C8B-B14F-4D97-AF65-F5344CB8AC3E}">
        <p14:creationId xmlns:p14="http://schemas.microsoft.com/office/powerpoint/2010/main" val="352661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Assist with Phase 2 outreach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11</a:t>
            </a:fld>
            <a:endParaRPr lang="en-US"/>
          </a:p>
        </p:txBody>
      </p:sp>
    </p:spTree>
    <p:extLst>
      <p:ext uri="{BB962C8B-B14F-4D97-AF65-F5344CB8AC3E}">
        <p14:creationId xmlns:p14="http://schemas.microsoft.com/office/powerpoint/2010/main" val="3490748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Assist with Phase 2 outreach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Minimum 3 </a:t>
            </a:r>
            <a:r>
              <a:rPr lang="en-US"/>
              <a:t>PCers</a:t>
            </a:r>
            <a:endParaRPr lang="en-US" dirty="0"/>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12</a:t>
            </a:fld>
            <a:endParaRPr lang="en-US"/>
          </a:p>
        </p:txBody>
      </p:sp>
    </p:spTree>
    <p:extLst>
      <p:ext uri="{BB962C8B-B14F-4D97-AF65-F5344CB8AC3E}">
        <p14:creationId xmlns:p14="http://schemas.microsoft.com/office/powerpoint/2010/main" val="2878244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Assist with Phase 2 outreach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13</a:t>
            </a:fld>
            <a:endParaRPr lang="en-US"/>
          </a:p>
        </p:txBody>
      </p:sp>
    </p:spTree>
    <p:extLst>
      <p:ext uri="{BB962C8B-B14F-4D97-AF65-F5344CB8AC3E}">
        <p14:creationId xmlns:p14="http://schemas.microsoft.com/office/powerpoint/2010/main" val="461553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Assist with Phase 2 outreach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141CA412-888E-46ED-9789-B95C52AA16AD}" type="slidenum">
              <a:rPr lang="en-US" smtClean="0"/>
              <a:t>14</a:t>
            </a:fld>
            <a:endParaRPr lang="en-US"/>
          </a:p>
        </p:txBody>
      </p:sp>
    </p:spTree>
    <p:extLst>
      <p:ext uri="{BB962C8B-B14F-4D97-AF65-F5344CB8AC3E}">
        <p14:creationId xmlns:p14="http://schemas.microsoft.com/office/powerpoint/2010/main" val="189798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10031944"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17474" y="6406487"/>
            <a:ext cx="683339" cy="365125"/>
          </a:xfrm>
        </p:spPr>
        <p:txBody>
          <a:bodyPr/>
          <a:lstStyle>
            <a:lvl1pPr>
              <a:defRPr sz="1000" b="1">
                <a:solidFill>
                  <a:schemeClr val="bg1"/>
                </a:solidFill>
              </a:defRPr>
            </a:lvl1pPr>
          </a:lstStyle>
          <a:p>
            <a:fld id="{6D656255-EE53-4281-899C-880E94469EA5}" type="slidenum">
              <a:rPr lang="en-US" smtClean="0"/>
              <a:pPr/>
              <a:t>‹#›</a:t>
            </a:fld>
            <a:endParaRPr lang="en-US" dirty="0"/>
          </a:p>
        </p:txBody>
      </p:sp>
      <p:pic>
        <p:nvPicPr>
          <p:cNvPr id="18" name="Picture 17">
            <a:extLst>
              <a:ext uri="{FF2B5EF4-FFF2-40B4-BE49-F238E27FC236}">
                <a16:creationId xmlns:a16="http://schemas.microsoft.com/office/drawing/2014/main" id="{9CB39F18-80EB-4A21-BC33-5EA6FA8ED9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35" y="6152225"/>
            <a:ext cx="1018668" cy="705775"/>
          </a:xfrm>
          <a:prstGeom prst="rect">
            <a:avLst/>
          </a:prstGeom>
        </p:spPr>
      </p:pic>
    </p:spTree>
    <p:extLst>
      <p:ext uri="{BB962C8B-B14F-4D97-AF65-F5344CB8AC3E}">
        <p14:creationId xmlns:p14="http://schemas.microsoft.com/office/powerpoint/2010/main" val="318209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028232"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13762"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3075435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010477" y="6403296"/>
            <a:ext cx="911939" cy="365125"/>
          </a:xfrm>
        </p:spPr>
        <p:txBody>
          <a:bodyPr/>
          <a:lstStyle>
            <a:lvl1pPr>
              <a:defRPr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396007" y="6403296"/>
            <a:ext cx="683339" cy="365125"/>
          </a:xfrm>
        </p:spPr>
        <p:txBody>
          <a:bodyPr/>
          <a:lstStyle>
            <a:lvl1pPr>
              <a:defRPr b="1">
                <a:solidFill>
                  <a:schemeClr val="bg1"/>
                </a:solidFill>
              </a:defRPr>
            </a:lvl1pPr>
          </a:lstStyle>
          <a:p>
            <a:fld id="{AB66F652-7122-40E4-9CED-3A819A694ABE}"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6560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019354"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04884"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1173163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019354"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04884"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9720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045988"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31518"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2965534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028232"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13762"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4196015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992721" y="6360619"/>
            <a:ext cx="911939" cy="365125"/>
          </a:xfrm>
        </p:spPr>
        <p:txBody>
          <a:bodyPr/>
          <a:lstStyle>
            <a:lvl1pPr>
              <a:defRPr sz="9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378251" y="6360619"/>
            <a:ext cx="683339" cy="365125"/>
          </a:xfrm>
        </p:spPr>
        <p:txBody>
          <a:bodyPr/>
          <a:lstStyle>
            <a:lvl1pPr>
              <a:defRPr sz="9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3548652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010477" y="6367786"/>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396007" y="6367786"/>
            <a:ext cx="683339" cy="365125"/>
          </a:xfrm>
        </p:spPr>
        <p:txBody>
          <a:bodyPr/>
          <a:lstStyle>
            <a:lvl1pPr>
              <a:defRPr sz="1000" b="1">
                <a:solidFill>
                  <a:schemeClr val="bg1"/>
                </a:solidFill>
              </a:defRPr>
            </a:lvl1pPr>
          </a:lstStyle>
          <a:p>
            <a:fld id="{D4EFFB0A-BAD9-4827-B276-D90927B4A8E0}" type="slidenum">
              <a:rPr lang="en-US" smtClean="0"/>
              <a:pPr/>
              <a:t>‹#›</a:t>
            </a:fld>
            <a:endParaRPr lang="en-US" dirty="0"/>
          </a:p>
        </p:txBody>
      </p:sp>
    </p:spTree>
    <p:extLst>
      <p:ext uri="{BB962C8B-B14F-4D97-AF65-F5344CB8AC3E}">
        <p14:creationId xmlns:p14="http://schemas.microsoft.com/office/powerpoint/2010/main" val="389624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010476" y="6406487"/>
            <a:ext cx="911939" cy="365125"/>
          </a:xfrm>
        </p:spPr>
        <p:txBody>
          <a:bodyPr/>
          <a:lstStyle>
            <a:lvl1pPr>
              <a:defRPr sz="1000" b="1">
                <a:solidFill>
                  <a:schemeClr val="bg1"/>
                </a:solidFill>
              </a:defRPr>
            </a:lvl1pPr>
          </a:lstStyle>
          <a:p>
            <a:r>
              <a:rPr lang="en-US"/>
              <a:t>12/1/2022</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396006" y="6406487"/>
            <a:ext cx="683339" cy="365125"/>
          </a:xfrm>
        </p:spPr>
        <p:txBody>
          <a:bodyPr/>
          <a:lstStyle>
            <a:lvl1pPr>
              <a:defRPr sz="1000" b="1">
                <a:solidFill>
                  <a:schemeClr val="bg1"/>
                </a:solidFill>
              </a:defRPr>
            </a:lvl1pPr>
          </a:lstStyle>
          <a:p>
            <a:fld id="{B241CF62-0B30-4491-97EA-A9BA0D64F818}" type="slidenum">
              <a:rPr lang="en-US" smtClean="0"/>
              <a:pPr/>
              <a:t>‹#›</a:t>
            </a:fld>
            <a:endParaRPr lang="en-US" dirty="0"/>
          </a:p>
        </p:txBody>
      </p:sp>
    </p:spTree>
    <p:extLst>
      <p:ext uri="{BB962C8B-B14F-4D97-AF65-F5344CB8AC3E}">
        <p14:creationId xmlns:p14="http://schemas.microsoft.com/office/powerpoint/2010/main" val="84470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0019355" y="6406487"/>
            <a:ext cx="911939" cy="365125"/>
          </a:xfrm>
        </p:spPr>
        <p:txBody>
          <a:bodyPr/>
          <a:lstStyle>
            <a:lvl1pPr>
              <a:defRPr sz="1000" b="1">
                <a:solidFill>
                  <a:schemeClr val="bg1"/>
                </a:solidFill>
              </a:defRPr>
            </a:lvl1pPr>
          </a:lstStyle>
          <a:p>
            <a:r>
              <a:rPr lang="en-US"/>
              <a:t>12/1/2022</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404885" y="6406487"/>
            <a:ext cx="683339" cy="365125"/>
          </a:xfrm>
        </p:spPr>
        <p:txBody>
          <a:bodyPr/>
          <a:lstStyle>
            <a:lvl1pPr>
              <a:defRPr sz="1000" b="1">
                <a:solidFill>
                  <a:schemeClr val="bg1"/>
                </a:solidFill>
              </a:defRPr>
            </a:lvl1pPr>
          </a:lstStyle>
          <a:p>
            <a:fld id="{1FCD37A0-3B16-44D0-B271-09BB4966FB5C}" type="slidenum">
              <a:rPr lang="en-US" smtClean="0"/>
              <a:pPr/>
              <a:t>‹#›</a:t>
            </a:fld>
            <a:endParaRPr lang="en-US" dirty="0"/>
          </a:p>
        </p:txBody>
      </p:sp>
    </p:spTree>
    <p:extLst>
      <p:ext uri="{BB962C8B-B14F-4D97-AF65-F5344CB8AC3E}">
        <p14:creationId xmlns:p14="http://schemas.microsoft.com/office/powerpoint/2010/main" val="375520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0037110" y="6406487"/>
            <a:ext cx="911939" cy="365125"/>
          </a:xfrm>
        </p:spPr>
        <p:txBody>
          <a:bodyPr/>
          <a:lstStyle>
            <a:lvl1pPr>
              <a:defRPr sz="1000" b="1">
                <a:solidFill>
                  <a:schemeClr val="bg1"/>
                </a:solidFill>
              </a:defRPr>
            </a:lvl1pPr>
          </a:lstStyle>
          <a:p>
            <a:r>
              <a:rPr lang="en-US"/>
              <a:t>12/1/2022</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1422640"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221611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10028232" y="6403296"/>
            <a:ext cx="911939" cy="365125"/>
          </a:xfrm>
        </p:spPr>
        <p:txBody>
          <a:bodyPr/>
          <a:lstStyle>
            <a:lvl1pPr>
              <a:defRPr sz="1000" b="1">
                <a:solidFill>
                  <a:schemeClr val="bg1"/>
                </a:solidFill>
              </a:defRPr>
            </a:lvl1pPr>
          </a:lstStyle>
          <a:p>
            <a:r>
              <a:rPr lang="en-US"/>
              <a:t>12/1/2022</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413762" y="6403296"/>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78143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001599" y="6406487"/>
            <a:ext cx="911939" cy="365125"/>
          </a:xfrm>
        </p:spPr>
        <p:txBody>
          <a:bodyPr/>
          <a:lstStyle>
            <a:lvl1pPr>
              <a:defRPr sz="1000" b="1">
                <a:solidFill>
                  <a:schemeClr val="bg1"/>
                </a:solidFill>
              </a:defRPr>
            </a:lvl1pPr>
          </a:lstStyle>
          <a:p>
            <a:r>
              <a:rPr lang="en-US"/>
              <a:t>12/1/2022</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1387129"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288278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a:xfrm>
            <a:off x="10037110" y="6406487"/>
            <a:ext cx="911939" cy="365125"/>
          </a:xfrm>
        </p:spPr>
        <p:txBody>
          <a:bodyPr/>
          <a:lstStyle>
            <a:lvl1pPr>
              <a:defRPr sz="1000" b="1">
                <a:solidFill>
                  <a:schemeClr val="bg1"/>
                </a:solidFill>
              </a:defRPr>
            </a:lvl1pPr>
          </a:lstStyle>
          <a:p>
            <a:r>
              <a:rPr lang="en-US"/>
              <a:t>12/1/2022</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422640"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81767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010477" y="6406487"/>
            <a:ext cx="911939" cy="365125"/>
          </a:xfrm>
        </p:spPr>
        <p:txBody>
          <a:bodyPr/>
          <a:lstStyle>
            <a:lvl1pPr>
              <a:defRPr sz="1000" b="1">
                <a:solidFill>
                  <a:schemeClr val="bg1"/>
                </a:solidFill>
              </a:defRPr>
            </a:lvl1pPr>
          </a:lstStyle>
          <a:p>
            <a:r>
              <a:rPr lang="en-US"/>
              <a:t>12/1/2022</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396007" y="6406487"/>
            <a:ext cx="683339" cy="365125"/>
          </a:xfrm>
        </p:spPr>
        <p:txBody>
          <a:bodyPr/>
          <a:lstStyle>
            <a:lvl1pPr>
              <a:defRPr sz="1000" b="1">
                <a:solidFill>
                  <a:schemeClr val="bg1"/>
                </a:solidFill>
              </a:defRPr>
            </a:lvl1pPr>
          </a:lstStyle>
          <a:p>
            <a:fld id="{AB66F652-7122-40E4-9CED-3A819A694ABE}" type="slidenum">
              <a:rPr lang="en-US" smtClean="0"/>
              <a:pPr/>
              <a:t>‹#›</a:t>
            </a:fld>
            <a:endParaRPr lang="en-US"/>
          </a:p>
        </p:txBody>
      </p:sp>
    </p:spTree>
    <p:extLst>
      <p:ext uri="{BB962C8B-B14F-4D97-AF65-F5344CB8AC3E}">
        <p14:creationId xmlns:p14="http://schemas.microsoft.com/office/powerpoint/2010/main" val="231140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032042" y="6406487"/>
            <a:ext cx="911939" cy="365125"/>
          </a:xfrm>
          <a:prstGeom prst="rect">
            <a:avLst/>
          </a:prstGeom>
        </p:spPr>
        <p:txBody>
          <a:bodyPr vert="horz" lIns="91440" tIns="45720" rIns="91440" bIns="45720" rtlCol="0" anchor="ctr"/>
          <a:lstStyle>
            <a:lvl1pPr algn="r">
              <a:defRPr sz="1000" b="1">
                <a:solidFill>
                  <a:schemeClr val="bg1"/>
                </a:solidFill>
              </a:defRPr>
            </a:lvl1pPr>
          </a:lstStyle>
          <a:p>
            <a:r>
              <a:rPr lang="en-US"/>
              <a:t>12/1/2022</a:t>
            </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417572" y="6406487"/>
            <a:ext cx="683339" cy="365125"/>
          </a:xfrm>
          <a:prstGeom prst="rect">
            <a:avLst/>
          </a:prstGeom>
        </p:spPr>
        <p:txBody>
          <a:bodyPr vert="horz" lIns="91440" tIns="45720" rIns="91440" bIns="45720" rtlCol="0" anchor="ctr"/>
          <a:lstStyle>
            <a:lvl1pPr algn="r">
              <a:defRPr sz="1000" b="1">
                <a:solidFill>
                  <a:schemeClr val="bg1"/>
                </a:solidFill>
              </a:defRPr>
            </a:lvl1pPr>
          </a:lstStyle>
          <a:p>
            <a:fld id="{AB66F652-7122-40E4-9CED-3A819A694ABE}" type="slidenum">
              <a:rPr lang="en-US" smtClean="0"/>
              <a:pPr/>
              <a:t>‹#›</a:t>
            </a:fld>
            <a:endParaRPr lang="en-US"/>
          </a:p>
        </p:txBody>
      </p:sp>
      <p:pic>
        <p:nvPicPr>
          <p:cNvPr id="9" name="Picture 8">
            <a:extLst>
              <a:ext uri="{FF2B5EF4-FFF2-40B4-BE49-F238E27FC236}">
                <a16:creationId xmlns:a16="http://schemas.microsoft.com/office/drawing/2014/main" id="{A3DBF495-4243-4206-9808-149554132AEB}"/>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09232" y="6152225"/>
            <a:ext cx="1018668" cy="705775"/>
          </a:xfrm>
          <a:prstGeom prst="rect">
            <a:avLst/>
          </a:prstGeom>
        </p:spPr>
      </p:pic>
    </p:spTree>
    <p:extLst>
      <p:ext uri="{BB962C8B-B14F-4D97-AF65-F5344CB8AC3E}">
        <p14:creationId xmlns:p14="http://schemas.microsoft.com/office/powerpoint/2010/main" val="3427863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34D1E-0A07-4B46-AA9C-F716E2231855}"/>
              </a:ext>
            </a:extLst>
          </p:cNvPr>
          <p:cNvSpPr>
            <a:spLocks noGrp="1"/>
          </p:cNvSpPr>
          <p:nvPr>
            <p:ph type="ctrTitle"/>
          </p:nvPr>
        </p:nvSpPr>
        <p:spPr>
          <a:xfrm>
            <a:off x="1600199" y="4571999"/>
            <a:ext cx="7673801" cy="1087656"/>
          </a:xfrm>
        </p:spPr>
        <p:txBody>
          <a:bodyPr>
            <a:normAutofit fontScale="90000"/>
          </a:bodyPr>
          <a:lstStyle/>
          <a:p>
            <a:pPr algn="ctr"/>
            <a:r>
              <a:rPr lang="en-US" sz="4800" cap="small" dirty="0"/>
              <a:t>Comprehensive Plan Update:</a:t>
            </a:r>
            <a:br>
              <a:rPr lang="en-US" sz="4800" cap="small" dirty="0"/>
            </a:br>
            <a:r>
              <a:rPr lang="en-US" sz="4000" cap="small" dirty="0"/>
              <a:t>Phase 2 Detailed Public Outreach Plan</a:t>
            </a:r>
            <a:endParaRPr lang="en-US" sz="4800" cap="small" dirty="0"/>
          </a:p>
        </p:txBody>
      </p:sp>
      <p:sp>
        <p:nvSpPr>
          <p:cNvPr id="3" name="Subtitle 2">
            <a:extLst>
              <a:ext uri="{FF2B5EF4-FFF2-40B4-BE49-F238E27FC236}">
                <a16:creationId xmlns:a16="http://schemas.microsoft.com/office/drawing/2014/main" id="{7861FAF6-6C73-492D-ACF7-E0EED20FF850}"/>
              </a:ext>
            </a:extLst>
          </p:cNvPr>
          <p:cNvSpPr>
            <a:spLocks noGrp="1"/>
          </p:cNvSpPr>
          <p:nvPr>
            <p:ph type="subTitle" idx="1"/>
          </p:nvPr>
        </p:nvSpPr>
        <p:spPr>
          <a:xfrm>
            <a:off x="1637497" y="5659655"/>
            <a:ext cx="7599205" cy="611896"/>
          </a:xfrm>
        </p:spPr>
        <p:txBody>
          <a:bodyPr>
            <a:normAutofit/>
          </a:bodyPr>
          <a:lstStyle/>
          <a:p>
            <a:pPr algn="ctr">
              <a:lnSpc>
                <a:spcPct val="90000"/>
              </a:lnSpc>
            </a:pPr>
            <a:r>
              <a:rPr lang="en-US" sz="1400" b="1" dirty="0">
                <a:solidFill>
                  <a:schemeClr val="tx1"/>
                </a:solidFill>
              </a:rPr>
              <a:t>Maya Teeple, Senior Planner</a:t>
            </a:r>
          </a:p>
          <a:p>
            <a:pPr algn="ctr">
              <a:lnSpc>
                <a:spcPct val="90000"/>
              </a:lnSpc>
            </a:pPr>
            <a:r>
              <a:rPr lang="en-US" sz="1400" dirty="0">
                <a:solidFill>
                  <a:schemeClr val="tx1"/>
                </a:solidFill>
              </a:rPr>
              <a:t>April 19, 2023</a:t>
            </a:r>
          </a:p>
        </p:txBody>
      </p:sp>
      <p:pic>
        <p:nvPicPr>
          <p:cNvPr id="11" name="Picture 10" descr="A picture containing application&#10;&#10;Description automatically generated">
            <a:extLst>
              <a:ext uri="{FF2B5EF4-FFF2-40B4-BE49-F238E27FC236}">
                <a16:creationId xmlns:a16="http://schemas.microsoft.com/office/drawing/2014/main" id="{DEAB4585-3601-4C99-8902-84F87CF5D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4742" y="609600"/>
            <a:ext cx="7284714" cy="3642357"/>
          </a:xfrm>
          <a:prstGeom prst="rect">
            <a:avLst/>
          </a:prstGeom>
        </p:spPr>
      </p:pic>
      <p:sp>
        <p:nvSpPr>
          <p:cNvPr id="4" name="Date Placeholder 3">
            <a:extLst>
              <a:ext uri="{FF2B5EF4-FFF2-40B4-BE49-F238E27FC236}">
                <a16:creationId xmlns:a16="http://schemas.microsoft.com/office/drawing/2014/main" id="{BBFCEAD4-3BFA-4333-95A4-F0EC66E7509B}"/>
              </a:ext>
            </a:extLst>
          </p:cNvPr>
          <p:cNvSpPr>
            <a:spLocks noGrp="1"/>
          </p:cNvSpPr>
          <p:nvPr>
            <p:ph type="dt" sz="half" idx="10"/>
          </p:nvPr>
        </p:nvSpPr>
        <p:spPr>
          <a:xfrm>
            <a:off x="7205133" y="6352651"/>
            <a:ext cx="911939" cy="365125"/>
          </a:xfrm>
        </p:spPr>
        <p:txBody>
          <a:bodyPr>
            <a:normAutofit/>
          </a:bodyPr>
          <a:lstStyle/>
          <a:p>
            <a:pPr>
              <a:spcAft>
                <a:spcPts val="600"/>
              </a:spcAft>
            </a:pPr>
            <a:r>
              <a:rPr lang="en-US"/>
              <a:t>12/1/2022</a:t>
            </a:r>
          </a:p>
        </p:txBody>
      </p:sp>
      <p:sp>
        <p:nvSpPr>
          <p:cNvPr id="5" name="Slide Number Placeholder 4">
            <a:extLst>
              <a:ext uri="{FF2B5EF4-FFF2-40B4-BE49-F238E27FC236}">
                <a16:creationId xmlns:a16="http://schemas.microsoft.com/office/drawing/2014/main" id="{D77FA6BF-7BCB-4CDF-A0CE-93D8E95DC64D}"/>
              </a:ext>
            </a:extLst>
          </p:cNvPr>
          <p:cNvSpPr>
            <a:spLocks noGrp="1"/>
          </p:cNvSpPr>
          <p:nvPr>
            <p:ph type="sldNum" sz="quarter" idx="12"/>
          </p:nvPr>
        </p:nvSpPr>
        <p:spPr>
          <a:xfrm>
            <a:off x="8542023" y="6352651"/>
            <a:ext cx="683339" cy="365125"/>
          </a:xfrm>
        </p:spPr>
        <p:txBody>
          <a:bodyPr>
            <a:normAutofit/>
          </a:bodyPr>
          <a:lstStyle/>
          <a:p>
            <a:pPr>
              <a:spcAft>
                <a:spcPts val="600"/>
              </a:spcAft>
            </a:pPr>
            <a:fld id="{6D656255-EE53-4281-899C-880E94469EA5}" type="slidenum">
              <a:rPr lang="en-US" smtClean="0"/>
              <a:pPr>
                <a:spcAft>
                  <a:spcPts val="600"/>
                </a:spcAft>
              </a:pPr>
              <a:t>1</a:t>
            </a:fld>
            <a:endParaRPr lang="en-US"/>
          </a:p>
        </p:txBody>
      </p:sp>
    </p:spTree>
    <p:extLst>
      <p:ext uri="{BB962C8B-B14F-4D97-AF65-F5344CB8AC3E}">
        <p14:creationId xmlns:p14="http://schemas.microsoft.com/office/powerpoint/2010/main" val="1642982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10</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8596668" cy="4425562"/>
          </a:xfrm>
        </p:spPr>
        <p:txBody>
          <a:bodyPr>
            <a:normAutofit/>
          </a:bodyPr>
          <a:lstStyle/>
          <a:p>
            <a:r>
              <a:rPr lang="en-US" sz="2400" b="1" dirty="0"/>
              <a:t>Thurston 2045 Photo Contest</a:t>
            </a:r>
          </a:p>
          <a:p>
            <a:pPr lvl="1"/>
            <a:r>
              <a:rPr lang="en-US" sz="2200" dirty="0"/>
              <a:t>Hold a photo contest, possibly through social media or other platform</a:t>
            </a:r>
          </a:p>
          <a:p>
            <a:pPr lvl="1"/>
            <a:r>
              <a:rPr lang="en-US" sz="2200" dirty="0"/>
              <a:t>Winner(s) featured in collage of inside cover of Plan</a:t>
            </a:r>
          </a:p>
          <a:p>
            <a:pPr lvl="1"/>
            <a:r>
              <a:rPr lang="en-US" sz="2200" dirty="0"/>
              <a:t>Consider offering other prize if budget available</a:t>
            </a:r>
          </a:p>
          <a:p>
            <a:pPr lvl="1"/>
            <a:endParaRPr lang="en-US" sz="2200" dirty="0"/>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2468106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11</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10245082" cy="4425562"/>
          </a:xfrm>
        </p:spPr>
        <p:txBody>
          <a:bodyPr>
            <a:normAutofit/>
          </a:bodyPr>
          <a:lstStyle/>
          <a:p>
            <a:r>
              <a:rPr lang="en-US" sz="2400" b="1" dirty="0"/>
              <a:t>Planning Commission Subcommittee(s)</a:t>
            </a:r>
          </a:p>
          <a:p>
            <a:pPr lvl="1"/>
            <a:r>
              <a:rPr lang="en-US" sz="2200" dirty="0"/>
              <a:t>Public Engagement Subcommittee</a:t>
            </a:r>
          </a:p>
          <a:p>
            <a:pPr lvl="1"/>
            <a:r>
              <a:rPr lang="en-US" sz="2200" dirty="0"/>
              <a:t>Assist with phase 2 outreach – listening sessions</a:t>
            </a:r>
          </a:p>
          <a:p>
            <a:pPr lvl="2"/>
            <a:r>
              <a:rPr lang="en-US" sz="2000" dirty="0"/>
              <a:t>Review list of stakeholder groups and identify missing players</a:t>
            </a:r>
          </a:p>
          <a:p>
            <a:pPr lvl="2"/>
            <a:r>
              <a:rPr lang="en-US" sz="2000" dirty="0"/>
              <a:t>Select dates to hold topic-based and general listening sessions</a:t>
            </a:r>
          </a:p>
          <a:p>
            <a:pPr lvl="2"/>
            <a:r>
              <a:rPr lang="en-US" sz="2000" dirty="0"/>
              <a:t>Ask set of questions, facilitate conversation</a:t>
            </a:r>
          </a:p>
          <a:p>
            <a:pPr lvl="2"/>
            <a:r>
              <a:rPr lang="en-US" sz="2000" dirty="0"/>
              <a:t>Divide up targeted listening sessions (go to specific underrepresented groups)</a:t>
            </a:r>
          </a:p>
          <a:p>
            <a:pPr lvl="3"/>
            <a:r>
              <a:rPr lang="en-US" sz="1800" dirty="0"/>
              <a:t>Take notes, provide to staff</a:t>
            </a:r>
          </a:p>
          <a:p>
            <a:pPr lvl="2"/>
            <a:r>
              <a:rPr lang="en-US" sz="2000" dirty="0"/>
              <a:t>Report back to whole Planning Commission</a:t>
            </a:r>
          </a:p>
          <a:p>
            <a:pPr lvl="1"/>
            <a:endParaRPr lang="en-US" sz="2200" dirty="0"/>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1621023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12</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10245082" cy="4425562"/>
          </a:xfrm>
        </p:spPr>
        <p:txBody>
          <a:bodyPr>
            <a:normAutofit/>
          </a:bodyPr>
          <a:lstStyle/>
          <a:p>
            <a:r>
              <a:rPr lang="en-US" sz="2800" b="1" dirty="0"/>
              <a:t>Planning Commission Subcommittee(s)</a:t>
            </a:r>
          </a:p>
          <a:p>
            <a:pPr lvl="1"/>
            <a:r>
              <a:rPr lang="en-US" sz="2400" dirty="0"/>
              <a:t>Expected time commitment: 12-22 hours over 5-6 months</a:t>
            </a:r>
          </a:p>
          <a:p>
            <a:pPr lvl="2"/>
            <a:r>
              <a:rPr lang="en-US" sz="2000" dirty="0"/>
              <a:t>3-4 hours: Subcommittee meetings (1 hour initially, then check ins)</a:t>
            </a:r>
          </a:p>
          <a:p>
            <a:pPr lvl="2"/>
            <a:r>
              <a:rPr lang="en-US" sz="2000" dirty="0"/>
              <a:t>4-8 hours: Topic-based listening sessions</a:t>
            </a:r>
          </a:p>
          <a:p>
            <a:pPr lvl="2"/>
            <a:r>
              <a:rPr lang="en-US" sz="2000" dirty="0"/>
              <a:t>2-4 hours: General listening sessions</a:t>
            </a:r>
          </a:p>
          <a:p>
            <a:pPr lvl="2"/>
            <a:r>
              <a:rPr lang="en-US" sz="2000" dirty="0"/>
              <a:t>2-5 hours: Targeted listening sessions with underrepresented groups</a:t>
            </a:r>
          </a:p>
          <a:p>
            <a:pPr lvl="2"/>
            <a:r>
              <a:rPr lang="en-US" sz="2000" dirty="0"/>
              <a:t>1 hour: Take and compile notes to send to staff</a:t>
            </a:r>
          </a:p>
          <a:p>
            <a:pPr lvl="2"/>
            <a:r>
              <a:rPr lang="en-US" sz="2000" dirty="0"/>
              <a:t>1 hour+: Report back to Planning Commission</a:t>
            </a:r>
          </a:p>
          <a:p>
            <a:pPr lvl="1"/>
            <a:endParaRPr lang="en-US" sz="2200" dirty="0"/>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2801056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13</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10245082" cy="4425562"/>
          </a:xfrm>
        </p:spPr>
        <p:txBody>
          <a:bodyPr>
            <a:normAutofit/>
          </a:bodyPr>
          <a:lstStyle/>
          <a:p>
            <a:r>
              <a:rPr lang="en-US" sz="2400" b="1" dirty="0"/>
              <a:t>Targeted Presentations </a:t>
            </a:r>
          </a:p>
          <a:p>
            <a:pPr lvl="1"/>
            <a:r>
              <a:rPr lang="en-US" sz="2200" dirty="0"/>
              <a:t>Later in phase 2</a:t>
            </a:r>
          </a:p>
          <a:p>
            <a:pPr lvl="1"/>
            <a:r>
              <a:rPr lang="en-US" sz="2200" dirty="0"/>
              <a:t>Staff to present on topics as requested by community groups</a:t>
            </a:r>
          </a:p>
          <a:p>
            <a:pPr lvl="1"/>
            <a:r>
              <a:rPr lang="en-US" sz="2200" dirty="0"/>
              <a:t>Collect feedback and provide information on updates</a:t>
            </a:r>
            <a:endParaRPr lang="en-US" sz="2000" dirty="0"/>
          </a:p>
          <a:p>
            <a:pPr lvl="1"/>
            <a:endParaRPr lang="en-US" sz="2200" dirty="0"/>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1313607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14</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10245082" cy="4425562"/>
          </a:xfrm>
        </p:spPr>
        <p:txBody>
          <a:bodyPr>
            <a:normAutofit/>
          </a:bodyPr>
          <a:lstStyle/>
          <a:p>
            <a:r>
              <a:rPr lang="en-US" sz="2400" b="1" dirty="0"/>
              <a:t>Stakeholder Groups</a:t>
            </a:r>
          </a:p>
          <a:p>
            <a:pPr lvl="1"/>
            <a:r>
              <a:rPr lang="en-US" sz="2200" dirty="0"/>
              <a:t>Later in phase 2</a:t>
            </a:r>
          </a:p>
          <a:p>
            <a:pPr lvl="1"/>
            <a:r>
              <a:rPr lang="en-US" sz="2200" dirty="0"/>
              <a:t>Topic specific stakeholder group work</a:t>
            </a:r>
          </a:p>
          <a:p>
            <a:pPr lvl="1"/>
            <a:r>
              <a:rPr lang="en-US" sz="2200" dirty="0"/>
              <a:t>Topics TBD, may include housing</a:t>
            </a:r>
          </a:p>
          <a:p>
            <a:pPr lvl="1"/>
            <a:r>
              <a:rPr lang="en-US" sz="2200" dirty="0"/>
              <a:t>May request Planning Commissioner(s) to participate</a:t>
            </a:r>
            <a:endParaRPr lang="en-US" sz="2000" dirty="0"/>
          </a:p>
          <a:p>
            <a:pPr lvl="1"/>
            <a:endParaRPr lang="en-US" sz="2200" dirty="0"/>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3798950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Phase 2 Timeline</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15</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graphicFrame>
        <p:nvGraphicFramePr>
          <p:cNvPr id="7" name="Table 6">
            <a:extLst>
              <a:ext uri="{FF2B5EF4-FFF2-40B4-BE49-F238E27FC236}">
                <a16:creationId xmlns:a16="http://schemas.microsoft.com/office/drawing/2014/main" id="{E2E2C3A4-C0C9-49C4-ABCE-9F4B8F4984DE}"/>
              </a:ext>
            </a:extLst>
          </p:cNvPr>
          <p:cNvGraphicFramePr>
            <a:graphicFrameLocks noGrp="1"/>
          </p:cNvGraphicFramePr>
          <p:nvPr/>
        </p:nvGraphicFramePr>
        <p:xfrm>
          <a:off x="78658" y="1357053"/>
          <a:ext cx="12113342" cy="4711938"/>
        </p:xfrm>
        <a:graphic>
          <a:graphicData uri="http://schemas.openxmlformats.org/drawingml/2006/table">
            <a:tbl>
              <a:tblPr/>
              <a:tblGrid>
                <a:gridCol w="2295674">
                  <a:extLst>
                    <a:ext uri="{9D8B030D-6E8A-4147-A177-3AD203B41FA5}">
                      <a16:colId xmlns:a16="http://schemas.microsoft.com/office/drawing/2014/main" val="39314331"/>
                    </a:ext>
                  </a:extLst>
                </a:gridCol>
                <a:gridCol w="818139">
                  <a:extLst>
                    <a:ext uri="{9D8B030D-6E8A-4147-A177-3AD203B41FA5}">
                      <a16:colId xmlns:a16="http://schemas.microsoft.com/office/drawing/2014/main" val="2384211159"/>
                    </a:ext>
                  </a:extLst>
                </a:gridCol>
                <a:gridCol w="818139">
                  <a:extLst>
                    <a:ext uri="{9D8B030D-6E8A-4147-A177-3AD203B41FA5}">
                      <a16:colId xmlns:a16="http://schemas.microsoft.com/office/drawing/2014/main" val="2470525895"/>
                    </a:ext>
                  </a:extLst>
                </a:gridCol>
                <a:gridCol w="818139">
                  <a:extLst>
                    <a:ext uri="{9D8B030D-6E8A-4147-A177-3AD203B41FA5}">
                      <a16:colId xmlns:a16="http://schemas.microsoft.com/office/drawing/2014/main" val="3578536908"/>
                    </a:ext>
                  </a:extLst>
                </a:gridCol>
                <a:gridCol w="818139">
                  <a:extLst>
                    <a:ext uri="{9D8B030D-6E8A-4147-A177-3AD203B41FA5}">
                      <a16:colId xmlns:a16="http://schemas.microsoft.com/office/drawing/2014/main" val="2934433632"/>
                    </a:ext>
                  </a:extLst>
                </a:gridCol>
                <a:gridCol w="818139">
                  <a:extLst>
                    <a:ext uri="{9D8B030D-6E8A-4147-A177-3AD203B41FA5}">
                      <a16:colId xmlns:a16="http://schemas.microsoft.com/office/drawing/2014/main" val="3997802468"/>
                    </a:ext>
                  </a:extLst>
                </a:gridCol>
                <a:gridCol w="818139">
                  <a:extLst>
                    <a:ext uri="{9D8B030D-6E8A-4147-A177-3AD203B41FA5}">
                      <a16:colId xmlns:a16="http://schemas.microsoft.com/office/drawing/2014/main" val="1097424735"/>
                    </a:ext>
                  </a:extLst>
                </a:gridCol>
                <a:gridCol w="818139">
                  <a:extLst>
                    <a:ext uri="{9D8B030D-6E8A-4147-A177-3AD203B41FA5}">
                      <a16:colId xmlns:a16="http://schemas.microsoft.com/office/drawing/2014/main" val="2673449973"/>
                    </a:ext>
                  </a:extLst>
                </a:gridCol>
                <a:gridCol w="818139">
                  <a:extLst>
                    <a:ext uri="{9D8B030D-6E8A-4147-A177-3AD203B41FA5}">
                      <a16:colId xmlns:a16="http://schemas.microsoft.com/office/drawing/2014/main" val="2255901775"/>
                    </a:ext>
                  </a:extLst>
                </a:gridCol>
                <a:gridCol w="818139">
                  <a:extLst>
                    <a:ext uri="{9D8B030D-6E8A-4147-A177-3AD203B41FA5}">
                      <a16:colId xmlns:a16="http://schemas.microsoft.com/office/drawing/2014/main" val="1155411709"/>
                    </a:ext>
                  </a:extLst>
                </a:gridCol>
                <a:gridCol w="818139">
                  <a:extLst>
                    <a:ext uri="{9D8B030D-6E8A-4147-A177-3AD203B41FA5}">
                      <a16:colId xmlns:a16="http://schemas.microsoft.com/office/drawing/2014/main" val="2542123892"/>
                    </a:ext>
                  </a:extLst>
                </a:gridCol>
                <a:gridCol w="818139">
                  <a:extLst>
                    <a:ext uri="{9D8B030D-6E8A-4147-A177-3AD203B41FA5}">
                      <a16:colId xmlns:a16="http://schemas.microsoft.com/office/drawing/2014/main" val="2951043419"/>
                    </a:ext>
                  </a:extLst>
                </a:gridCol>
                <a:gridCol w="818139">
                  <a:extLst>
                    <a:ext uri="{9D8B030D-6E8A-4147-A177-3AD203B41FA5}">
                      <a16:colId xmlns:a16="http://schemas.microsoft.com/office/drawing/2014/main" val="3862943689"/>
                    </a:ext>
                  </a:extLst>
                </a:gridCol>
              </a:tblGrid>
              <a:tr h="422041">
                <a:tc>
                  <a:txBody>
                    <a:bodyPr/>
                    <a:lstStyle/>
                    <a:p>
                      <a:pPr algn="l" fontAlgn="b">
                        <a:spcBef>
                          <a:spcPts val="0"/>
                        </a:spcBef>
                        <a:spcAft>
                          <a:spcPts val="0"/>
                        </a:spcAft>
                      </a:pPr>
                      <a:endParaRPr lang="en-US" sz="2800" b="0" i="0" u="none" strike="noStrike">
                        <a:effectLst/>
                        <a:latin typeface="Arial" panose="020B0604020202020204" pitchFamily="34" charset="0"/>
                      </a:endParaRPr>
                    </a:p>
                  </a:txBody>
                  <a:tcPr marL="3734" marR="3734" marT="3734" marB="0" anchor="b">
                    <a:lnL>
                      <a:noFill/>
                    </a:lnL>
                    <a:lnR>
                      <a:noFill/>
                    </a:lnR>
                    <a:lnT>
                      <a:noFill/>
                    </a:lnT>
                    <a:lnB>
                      <a:noFill/>
                    </a:lnB>
                  </a:tcPr>
                </a:tc>
                <a:tc gridSpan="10">
                  <a:txBody>
                    <a:bodyPr/>
                    <a:lstStyle/>
                    <a:p>
                      <a:pPr algn="ctr" fontAlgn="b">
                        <a:spcBef>
                          <a:spcPts val="0"/>
                        </a:spcBef>
                        <a:spcAft>
                          <a:spcPts val="0"/>
                        </a:spcAft>
                      </a:pPr>
                      <a:r>
                        <a:rPr lang="en-US" sz="1600" b="1" i="0" u="none" strike="noStrike" spc="0" dirty="0">
                          <a:solidFill>
                            <a:srgbClr val="000000"/>
                          </a:solidFill>
                          <a:effectLst/>
                          <a:latin typeface="Arial" panose="020B0604020202020204" pitchFamily="34" charset="0"/>
                        </a:rPr>
                        <a:t>2023</a:t>
                      </a:r>
                      <a:endParaRPr lang="en-US" sz="1600" b="0" i="0" u="none" strike="noStrike" spc="0" dirty="0">
                        <a:effectLst/>
                        <a:latin typeface="Arial" panose="020B0604020202020204" pitchFamily="34" charset="0"/>
                      </a:endParaRPr>
                    </a:p>
                  </a:txBody>
                  <a:tcPr marL="48882" marR="48882" marT="24441" marB="24441">
                    <a:lnL>
                      <a:noFill/>
                    </a:lnL>
                    <a:lnR w="19050" cap="flat" cmpd="sng" algn="ctr">
                      <a:solidFill>
                        <a:srgbClr val="000000"/>
                      </a:solidFill>
                      <a:prstDash val="solid"/>
                      <a:round/>
                      <a:headEnd type="none" w="med" len="med"/>
                      <a:tailEnd type="none" w="med" len="med"/>
                    </a:lnR>
                    <a:lnT>
                      <a:noFill/>
                    </a:lnT>
                    <a:lnB>
                      <a:noFill/>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b">
                        <a:spcBef>
                          <a:spcPts val="0"/>
                        </a:spcBef>
                        <a:spcAft>
                          <a:spcPts val="0"/>
                        </a:spcAft>
                      </a:pPr>
                      <a:r>
                        <a:rPr lang="en-US" sz="1600" b="1" i="0" u="none" strike="noStrike" spc="0">
                          <a:solidFill>
                            <a:srgbClr val="000000"/>
                          </a:solidFill>
                          <a:effectLst/>
                          <a:latin typeface="Arial" panose="020B0604020202020204" pitchFamily="34" charset="0"/>
                        </a:rPr>
                        <a:t>2024</a:t>
                      </a:r>
                      <a:endParaRPr lang="en-US" sz="1600" b="0" i="0" u="none" strike="noStrike" spc="0">
                        <a:effectLst/>
                        <a:latin typeface="Arial" panose="020B0604020202020204" pitchFamily="34" charset="0"/>
                      </a:endParaRPr>
                    </a:p>
                  </a:txBody>
                  <a:tcPr marL="48882" marR="48882" marT="24441" marB="24441">
                    <a:lnL w="19050" cap="flat" cmpd="sng" algn="ctr">
                      <a:solidFill>
                        <a:srgbClr val="000000"/>
                      </a:solidFill>
                      <a:prstDash val="solid"/>
                      <a:round/>
                      <a:headEnd type="none" w="med" len="med"/>
                      <a:tailEnd type="none" w="med" len="med"/>
                    </a:lnL>
                    <a:lnR>
                      <a:noFill/>
                    </a:lnR>
                    <a:lnT>
                      <a:noFill/>
                    </a:lnT>
                    <a:lnB>
                      <a:noFill/>
                    </a:lnB>
                    <a:solidFill>
                      <a:srgbClr val="E7E6E6"/>
                    </a:solidFill>
                  </a:tcPr>
                </a:tc>
                <a:tc hMerge="1">
                  <a:txBody>
                    <a:bodyPr/>
                    <a:lstStyle/>
                    <a:p>
                      <a:endParaRPr lang="en-US"/>
                    </a:p>
                  </a:txBody>
                  <a:tcPr/>
                </a:tc>
                <a:extLst>
                  <a:ext uri="{0D108BD9-81ED-4DB2-BD59-A6C34878D82A}">
                    <a16:rowId xmlns:a16="http://schemas.microsoft.com/office/drawing/2014/main" val="2271392166"/>
                  </a:ext>
                </a:extLst>
              </a:tr>
              <a:tr h="316596">
                <a:tc>
                  <a:txBody>
                    <a:bodyPr/>
                    <a:lstStyle/>
                    <a:p>
                      <a:pPr algn="l" fontAlgn="b">
                        <a:spcBef>
                          <a:spcPts val="0"/>
                        </a:spcBef>
                        <a:spcAft>
                          <a:spcPts val="0"/>
                        </a:spcAft>
                      </a:pPr>
                      <a:endParaRPr lang="en-US" sz="2800" b="0" i="0" u="none" strike="noStrike">
                        <a:effectLst/>
                        <a:latin typeface="Arial" panose="020B0604020202020204" pitchFamily="34" charset="0"/>
                      </a:endParaRPr>
                    </a:p>
                  </a:txBody>
                  <a:tcPr marL="3734" marR="3734" marT="3734" marB="0" anchor="b">
                    <a:lnL>
                      <a:noFill/>
                    </a:lnL>
                    <a:lnR>
                      <a:noFill/>
                    </a:lnR>
                    <a:lnT>
                      <a:noFill/>
                    </a:lnT>
                    <a:lnB>
                      <a:noFill/>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March</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April</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May</a:t>
                      </a:r>
                      <a:endParaRPr lang="en-US" sz="1600" b="0" i="0" u="none" strike="noStrike" spc="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June</a:t>
                      </a:r>
                      <a:endParaRPr lang="en-US" sz="1600" b="0" i="0" u="none" strike="noStrike" spc="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July</a:t>
                      </a:r>
                      <a:endParaRPr lang="en-US" sz="1600" b="0" i="0" u="none" strike="noStrike" spc="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Aug </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Sept</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Oct</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Nov</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Dec</a:t>
                      </a:r>
                      <a:endParaRPr lang="en-US" sz="1600" b="0" i="0" u="none" strike="noStrike" spc="0" dirty="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Jan</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Feb</a:t>
                      </a:r>
                      <a:endParaRPr lang="en-US" sz="1600" b="0" i="0" u="none" strike="noStrike" spc="0" dirty="0">
                        <a:effectLst/>
                        <a:latin typeface="Arial" panose="020B0604020202020204" pitchFamily="34" charset="0"/>
                      </a:endParaRPr>
                    </a:p>
                  </a:txBody>
                  <a:tcPr marL="3734" marR="3734" marT="3734"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59991251"/>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PC Subcommittee</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a:noFill/>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6DCE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166551"/>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Informational Booths</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5A0D7"/>
                    </a:solidFill>
                  </a:tcPr>
                </a:tc>
                <a:extLst>
                  <a:ext uri="{0D108BD9-81ED-4DB2-BD59-A6C34878D82A}">
                    <a16:rowId xmlns:a16="http://schemas.microsoft.com/office/drawing/2014/main" val="1994777561"/>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Project Webpage</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CB9CA"/>
                    </a:solidFill>
                  </a:tcPr>
                </a:tc>
                <a:extLst>
                  <a:ext uri="{0D108BD9-81ED-4DB2-BD59-A6C34878D82A}">
                    <a16:rowId xmlns:a16="http://schemas.microsoft.com/office/drawing/2014/main" val="4042249244"/>
                  </a:ext>
                </a:extLst>
              </a:tr>
              <a:tr h="385103">
                <a:tc>
                  <a:txBody>
                    <a:bodyPr/>
                    <a:lstStyle/>
                    <a:p>
                      <a:pPr algn="l" fontAlgn="b">
                        <a:spcBef>
                          <a:spcPts val="0"/>
                        </a:spcBef>
                        <a:spcAft>
                          <a:spcPts val="0"/>
                        </a:spcAft>
                      </a:pPr>
                      <a:r>
                        <a:rPr lang="en-US" sz="1600" b="1" i="0" u="none" strike="noStrike">
                          <a:solidFill>
                            <a:srgbClr val="000000"/>
                          </a:solidFill>
                          <a:effectLst/>
                          <a:latin typeface="Arial" panose="020B0604020202020204" pitchFamily="34" charset="0"/>
                        </a:rPr>
                        <a:t>Story Maps</a:t>
                      </a:r>
                      <a:endParaRPr lang="en-US" sz="2800" b="0" i="0" u="none" strike="noStrike">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D9E1F2"/>
                    </a:solidFill>
                  </a:tcPr>
                </a:tc>
                <a:extLst>
                  <a:ext uri="{0D108BD9-81ED-4DB2-BD59-A6C34878D82A}">
                    <a16:rowId xmlns:a16="http://schemas.microsoft.com/office/drawing/2014/main" val="1920768419"/>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Surveys</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8497B0"/>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7138417"/>
                  </a:ext>
                </a:extLst>
              </a:tr>
              <a:tr h="385103">
                <a:tc>
                  <a:txBody>
                    <a:bodyPr/>
                    <a:lstStyle/>
                    <a:p>
                      <a:pPr algn="l" fontAlgn="b">
                        <a:spcBef>
                          <a:spcPts val="0"/>
                        </a:spcBef>
                        <a:spcAft>
                          <a:spcPts val="0"/>
                        </a:spcAft>
                      </a:pPr>
                      <a:r>
                        <a:rPr lang="en-US" sz="1600" b="1" i="0" u="none" strike="noStrike">
                          <a:solidFill>
                            <a:srgbClr val="000000"/>
                          </a:solidFill>
                          <a:effectLst/>
                          <a:latin typeface="Arial" panose="020B0604020202020204" pitchFamily="34" charset="0"/>
                        </a:rPr>
                        <a:t>General Open House</a:t>
                      </a:r>
                      <a:endParaRPr lang="en-US" sz="2800" b="0" i="0" u="none" strike="noStrike">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ABFE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ABFE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AABFE4"/>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92929995"/>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Listening Sessions</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3C66BA"/>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34631521"/>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Photo Contest</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6588CD"/>
                    </a:solidFill>
                  </a:tcPr>
                </a:tc>
                <a:extLst>
                  <a:ext uri="{0D108BD9-81ED-4DB2-BD59-A6C34878D82A}">
                    <a16:rowId xmlns:a16="http://schemas.microsoft.com/office/drawing/2014/main" val="3394480877"/>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Targeted Presentations</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2C4B88"/>
                    </a:solidFill>
                  </a:tcPr>
                </a:tc>
                <a:extLst>
                  <a:ext uri="{0D108BD9-81ED-4DB2-BD59-A6C34878D82A}">
                    <a16:rowId xmlns:a16="http://schemas.microsoft.com/office/drawing/2014/main" val="3072085330"/>
                  </a:ext>
                </a:extLst>
              </a:tr>
              <a:tr h="385103">
                <a:tc>
                  <a:txBody>
                    <a:bodyPr/>
                    <a:lstStyle/>
                    <a:p>
                      <a:pPr algn="l" fontAlgn="b">
                        <a:spcBef>
                          <a:spcPts val="0"/>
                        </a:spcBef>
                        <a:spcAft>
                          <a:spcPts val="0"/>
                        </a:spcAft>
                      </a:pPr>
                      <a:r>
                        <a:rPr lang="en-US" sz="1600" b="1" i="0" u="none" strike="noStrike" dirty="0">
                          <a:solidFill>
                            <a:srgbClr val="000000"/>
                          </a:solidFill>
                          <a:effectLst/>
                          <a:latin typeface="Arial" panose="020B0604020202020204" pitchFamily="34" charset="0"/>
                        </a:rPr>
                        <a:t>Stakeholder Groups</a:t>
                      </a:r>
                      <a:endParaRPr lang="en-US" sz="2800" b="0" i="0" u="none" strike="noStrike"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a:noFill/>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270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tc>
                  <a:txBody>
                    <a:bodyPr/>
                    <a:lstStyle/>
                    <a:p>
                      <a:pPr algn="l" fontAlgn="b">
                        <a:spcBef>
                          <a:spcPts val="0"/>
                        </a:spcBef>
                        <a:spcAft>
                          <a:spcPts val="0"/>
                        </a:spcAft>
                      </a:pPr>
                      <a:r>
                        <a:rPr lang="en-US" sz="1600" b="0" i="0" u="none" strike="noStrike" spc="0">
                          <a:solidFill>
                            <a:srgbClr val="000000"/>
                          </a:solidFill>
                          <a:effectLst/>
                          <a:latin typeface="Arial" panose="020B0604020202020204" pitchFamily="34" charset="0"/>
                        </a:rPr>
                        <a:t> </a:t>
                      </a:r>
                      <a:endParaRPr lang="en-US" sz="1600" b="0" i="0" u="none" strike="noStrike" spc="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905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w="19050" cap="flat" cmpd="sng" algn="ctr">
                      <a:solidFill>
                        <a:srgbClr val="000000"/>
                      </a:solidFill>
                      <a:prstDash val="solid"/>
                      <a:round/>
                      <a:headEnd type="none" w="med" len="med"/>
                      <a:tailEnd type="none" w="med" len="med"/>
                    </a:lnL>
                    <a:lnR>
                      <a:noFill/>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tc>
                  <a:txBody>
                    <a:bodyPr/>
                    <a:lstStyle/>
                    <a:p>
                      <a:pPr algn="l" fontAlgn="b">
                        <a:spcBef>
                          <a:spcPts val="0"/>
                        </a:spcBef>
                        <a:spcAft>
                          <a:spcPts val="0"/>
                        </a:spcAft>
                      </a:pPr>
                      <a:r>
                        <a:rPr lang="en-US" sz="1600" b="0" i="0" u="none" strike="noStrike" spc="0" dirty="0">
                          <a:solidFill>
                            <a:srgbClr val="000000"/>
                          </a:solidFill>
                          <a:effectLst/>
                          <a:latin typeface="Arial" panose="020B0604020202020204" pitchFamily="34" charset="0"/>
                        </a:rPr>
                        <a:t> </a:t>
                      </a:r>
                      <a:endParaRPr lang="en-US" sz="1600" b="0" i="0" u="none" strike="noStrike" spc="0" dirty="0">
                        <a:effectLst/>
                        <a:latin typeface="Arial" panose="020B0604020202020204" pitchFamily="34" charset="0"/>
                      </a:endParaRPr>
                    </a:p>
                  </a:txBody>
                  <a:tcPr marL="3734" marR="3734" marT="3734" marB="0" anchor="b">
                    <a:lnL>
                      <a:noFill/>
                    </a:lnL>
                    <a:lnR w="12700" cap="flat" cmpd="sng" algn="ctr">
                      <a:solidFill>
                        <a:srgbClr val="000000"/>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878844643"/>
                  </a:ext>
                </a:extLst>
              </a:tr>
            </a:tbl>
          </a:graphicData>
        </a:graphic>
      </p:graphicFrame>
    </p:spTree>
    <p:extLst>
      <p:ext uri="{BB962C8B-B14F-4D97-AF65-F5344CB8AC3E}">
        <p14:creationId xmlns:p14="http://schemas.microsoft.com/office/powerpoint/2010/main" val="139334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Phase 2 Public Participation</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16</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10245082" cy="4425562"/>
          </a:xfrm>
        </p:spPr>
        <p:txBody>
          <a:bodyPr>
            <a:normAutofit/>
          </a:bodyPr>
          <a:lstStyle/>
          <a:p>
            <a:pPr>
              <a:spcAft>
                <a:spcPts val="600"/>
              </a:spcAft>
            </a:pPr>
            <a:r>
              <a:rPr lang="en-US" sz="2800" b="1" dirty="0"/>
              <a:t>Discussion</a:t>
            </a:r>
          </a:p>
          <a:p>
            <a:pPr lvl="1">
              <a:spcAft>
                <a:spcPts val="600"/>
              </a:spcAft>
            </a:pPr>
            <a:r>
              <a:rPr lang="en-US" sz="2400" dirty="0"/>
              <a:t>Public engagement subcommittee?</a:t>
            </a:r>
          </a:p>
          <a:p>
            <a:pPr lvl="1">
              <a:spcAft>
                <a:spcPts val="600"/>
              </a:spcAft>
            </a:pPr>
            <a:r>
              <a:rPr lang="en-US" sz="2400" dirty="0"/>
              <a:t>Other questions, comments, concerns?</a:t>
            </a:r>
          </a:p>
          <a:p>
            <a:pPr lvl="1"/>
            <a:endParaRPr lang="en-US" sz="2200" dirty="0"/>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2876211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17</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2" name="TextBox 1">
            <a:extLst>
              <a:ext uri="{FF2B5EF4-FFF2-40B4-BE49-F238E27FC236}">
                <a16:creationId xmlns:a16="http://schemas.microsoft.com/office/drawing/2014/main" id="{DAB9482E-9914-4FDC-AAC2-F09F113BC335}"/>
              </a:ext>
            </a:extLst>
          </p:cNvPr>
          <p:cNvSpPr txBox="1"/>
          <p:nvPr/>
        </p:nvSpPr>
        <p:spPr>
          <a:xfrm>
            <a:off x="4960580" y="1204770"/>
            <a:ext cx="6435427" cy="3862596"/>
          </a:xfrm>
          <a:prstGeom prst="rect">
            <a:avLst/>
          </a:prstGeom>
          <a:noFill/>
        </p:spPr>
        <p:txBody>
          <a:bodyPr wrap="square" rtlCol="0">
            <a:spAutoFit/>
          </a:bodyPr>
          <a:lstStyle/>
          <a:p>
            <a:pPr marL="457200" lvl="1" indent="0">
              <a:buFont typeface="Wingdings 3" charset="2"/>
              <a:buNone/>
            </a:pPr>
            <a:r>
              <a:rPr lang="en-US" sz="4400" b="1" dirty="0"/>
              <a:t>Thank you!</a:t>
            </a:r>
          </a:p>
          <a:p>
            <a:pPr marL="457200" lvl="1" indent="0">
              <a:buFont typeface="Wingdings 3" charset="2"/>
              <a:buNone/>
            </a:pPr>
            <a:endParaRPr lang="en-US" sz="2400" b="1" dirty="0"/>
          </a:p>
          <a:p>
            <a:pPr marL="457200" lvl="1" indent="0">
              <a:buFont typeface="Wingdings 3" charset="2"/>
              <a:buNone/>
            </a:pPr>
            <a:r>
              <a:rPr lang="en-US" sz="2400" dirty="0"/>
              <a:t>Maya Teeple</a:t>
            </a:r>
          </a:p>
          <a:p>
            <a:pPr marL="457200" lvl="1" indent="0">
              <a:buFont typeface="Wingdings 3" charset="2"/>
              <a:buNone/>
            </a:pPr>
            <a:r>
              <a:rPr lang="en-US" sz="2400" dirty="0"/>
              <a:t>Senior Planner</a:t>
            </a:r>
          </a:p>
          <a:p>
            <a:pPr marL="457200" lvl="1" indent="0">
              <a:buFont typeface="Wingdings 3" charset="2"/>
              <a:buNone/>
            </a:pPr>
            <a:r>
              <a:rPr lang="en-US" sz="2400" dirty="0"/>
              <a:t>360-545-2593</a:t>
            </a:r>
          </a:p>
          <a:p>
            <a:pPr marL="457200" lvl="1" indent="0">
              <a:buFont typeface="Wingdings 3" charset="2"/>
              <a:buNone/>
            </a:pPr>
            <a:r>
              <a:rPr lang="en-US" sz="2400" dirty="0"/>
              <a:t>Maya.Teeple@co.Thurston.wa.us</a:t>
            </a:r>
          </a:p>
          <a:p>
            <a:pPr marL="457200" lvl="1" indent="0">
              <a:buFont typeface="Wingdings 3" charset="2"/>
              <a:buNone/>
            </a:pPr>
            <a:endParaRPr lang="en-US" sz="1100" dirty="0"/>
          </a:p>
          <a:p>
            <a:pPr marL="457200" lvl="1" indent="0">
              <a:buFont typeface="Wingdings 3" charset="2"/>
              <a:buNone/>
            </a:pPr>
            <a:endParaRPr lang="en-US" sz="1100" dirty="0"/>
          </a:p>
          <a:p>
            <a:pPr marL="457200" lvl="1" indent="0">
              <a:buFont typeface="Wingdings 3" charset="2"/>
              <a:buNone/>
            </a:pPr>
            <a:endParaRPr lang="en-US" sz="1100" dirty="0"/>
          </a:p>
          <a:p>
            <a:pPr marL="457200" lvl="1" indent="0">
              <a:buFont typeface="Wingdings 3" charset="2"/>
              <a:buNone/>
            </a:pPr>
            <a:r>
              <a:rPr lang="en-US" sz="2400" b="1" dirty="0"/>
              <a:t>www.Thurston2045.org</a:t>
            </a:r>
          </a:p>
          <a:p>
            <a:endParaRPr lang="en-US" sz="2400" dirty="0"/>
          </a:p>
        </p:txBody>
      </p:sp>
      <p:pic>
        <p:nvPicPr>
          <p:cNvPr id="10" name="Picture 9" descr="A picture containing application&#10;&#10;Description automatically generated">
            <a:extLst>
              <a:ext uri="{FF2B5EF4-FFF2-40B4-BE49-F238E27FC236}">
                <a16:creationId xmlns:a16="http://schemas.microsoft.com/office/drawing/2014/main" id="{9B7A0CF7-6238-47EF-A741-DB1AA56EF3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445" y="1324950"/>
            <a:ext cx="4816135" cy="2408068"/>
          </a:xfrm>
          <a:prstGeom prst="rect">
            <a:avLst/>
          </a:prstGeom>
        </p:spPr>
      </p:pic>
    </p:spTree>
    <p:extLst>
      <p:ext uri="{BB962C8B-B14F-4D97-AF65-F5344CB8AC3E}">
        <p14:creationId xmlns:p14="http://schemas.microsoft.com/office/powerpoint/2010/main" val="11164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Today’s Work Session</a:t>
            </a:r>
            <a:endParaRPr lang="en-US" dirty="0"/>
          </a:p>
        </p:txBody>
      </p:sp>
      <p:sp>
        <p:nvSpPr>
          <p:cNvPr id="3" name="Content Placeholder 2">
            <a:extLst>
              <a:ext uri="{FF2B5EF4-FFF2-40B4-BE49-F238E27FC236}">
                <a16:creationId xmlns:a16="http://schemas.microsoft.com/office/drawing/2014/main" id="{87BF7467-31DA-4E6A-AB36-79B646A739F3}"/>
              </a:ext>
            </a:extLst>
          </p:cNvPr>
          <p:cNvSpPr>
            <a:spLocks noGrp="1"/>
          </p:cNvSpPr>
          <p:nvPr>
            <p:ph idx="1"/>
          </p:nvPr>
        </p:nvSpPr>
        <p:spPr/>
        <p:txBody>
          <a:bodyPr>
            <a:normAutofit/>
          </a:bodyPr>
          <a:lstStyle/>
          <a:p>
            <a:r>
              <a:rPr lang="en-US" sz="2400" dirty="0"/>
              <a:t>Work Session # 4</a:t>
            </a:r>
          </a:p>
          <a:p>
            <a:pPr lvl="1"/>
            <a:r>
              <a:rPr lang="en-US" sz="2200" dirty="0"/>
              <a:t>Scope of work - Nov. 16, 2022, Feb. 15 and Mar. 15, 2023</a:t>
            </a:r>
          </a:p>
          <a:p>
            <a:pPr lvl="1"/>
            <a:r>
              <a:rPr lang="en-US" sz="2200" dirty="0"/>
              <a:t>Today’s topic - Phase 2 Public Outreach Plan</a:t>
            </a:r>
          </a:p>
          <a:p>
            <a:r>
              <a:rPr lang="en-US" sz="2400" dirty="0"/>
              <a:t>Request</a:t>
            </a:r>
          </a:p>
          <a:p>
            <a:pPr lvl="1"/>
            <a:r>
              <a:rPr lang="en-US" sz="2400" dirty="0"/>
              <a:t>Planning Commission Subcommittee to assist with phase 2 outreach (listening sessions)</a:t>
            </a:r>
          </a:p>
          <a:p>
            <a:pPr lvl="1"/>
            <a:r>
              <a:rPr lang="en-US" sz="2400" dirty="0"/>
              <a:t>Any other feedback on phase 2 public outreach</a:t>
            </a:r>
          </a:p>
          <a:p>
            <a:pPr lvl="1"/>
            <a:endParaRPr lang="en-US" sz="2400" dirty="0"/>
          </a:p>
          <a:p>
            <a:endParaRPr lang="en-US" sz="2400" dirty="0"/>
          </a:p>
          <a:p>
            <a:pPr marL="0" indent="0">
              <a:buNone/>
            </a:pPr>
            <a:endParaRPr lang="en-US" sz="2400" dirty="0"/>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2</a:t>
            </a:fld>
            <a:endParaRPr lang="en-US" dirty="0"/>
          </a:p>
        </p:txBody>
      </p:sp>
      <p:sp>
        <p:nvSpPr>
          <p:cNvPr id="6" name="Date Placeholder 3">
            <a:extLst>
              <a:ext uri="{FF2B5EF4-FFF2-40B4-BE49-F238E27FC236}">
                <a16:creationId xmlns:a16="http://schemas.microsoft.com/office/drawing/2014/main" id="{780FFE3E-C6AB-4084-BA8C-1869C4EBA470}"/>
              </a:ext>
            </a:extLst>
          </p:cNvPr>
          <p:cNvSpPr>
            <a:spLocks noGrp="1"/>
          </p:cNvSpPr>
          <p:nvPr>
            <p:ph type="dt" sz="half" idx="10"/>
          </p:nvPr>
        </p:nvSpPr>
        <p:spPr>
          <a:xfrm>
            <a:off x="9860437" y="6367786"/>
            <a:ext cx="1061979" cy="365125"/>
          </a:xfrm>
        </p:spPr>
        <p:txBody>
          <a:bodyPr/>
          <a:lstStyle/>
          <a:p>
            <a:r>
              <a:rPr lang="en-US" dirty="0"/>
              <a:t>4/19/2023</a:t>
            </a:r>
          </a:p>
        </p:txBody>
      </p:sp>
    </p:spTree>
    <p:extLst>
      <p:ext uri="{BB962C8B-B14F-4D97-AF65-F5344CB8AC3E}">
        <p14:creationId xmlns:p14="http://schemas.microsoft.com/office/powerpoint/2010/main" val="211460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the County’s Periodic Update</a:t>
            </a:r>
          </a:p>
        </p:txBody>
      </p:sp>
      <p:sp>
        <p:nvSpPr>
          <p:cNvPr id="3" name="Content Placeholder 2">
            <a:extLst>
              <a:ext uri="{FF2B5EF4-FFF2-40B4-BE49-F238E27FC236}">
                <a16:creationId xmlns:a16="http://schemas.microsoft.com/office/drawing/2014/main" id="{87BF7467-31DA-4E6A-AB36-79B646A739F3}"/>
              </a:ext>
            </a:extLst>
          </p:cNvPr>
          <p:cNvSpPr>
            <a:spLocks noGrp="1"/>
          </p:cNvSpPr>
          <p:nvPr>
            <p:ph idx="1"/>
          </p:nvPr>
        </p:nvSpPr>
        <p:spPr/>
        <p:txBody>
          <a:bodyPr>
            <a:normAutofit/>
          </a:bodyPr>
          <a:lstStyle/>
          <a:p>
            <a:r>
              <a:rPr lang="en-US" sz="2400" dirty="0"/>
              <a:t>Required to periodically (ten-year cycle) update the comprehensive plan and development regulations </a:t>
            </a:r>
          </a:p>
          <a:p>
            <a:r>
              <a:rPr lang="en-US" sz="2400" dirty="0"/>
              <a:t>Plans for the next 20 years to 2045</a:t>
            </a:r>
          </a:p>
          <a:p>
            <a:r>
              <a:rPr lang="en-US" sz="2400" dirty="0"/>
              <a:t>Ensures consistency with the Washington State Growth Management Act</a:t>
            </a:r>
          </a:p>
          <a:p>
            <a:r>
              <a:rPr lang="en-US" sz="2400" dirty="0"/>
              <a:t>Not a full repeal and replace, or a full re-visioning</a:t>
            </a:r>
          </a:p>
          <a:p>
            <a:r>
              <a:rPr lang="en-US" sz="2400" dirty="0"/>
              <a:t>Next periodic update due June 30, 2025</a:t>
            </a:r>
          </a:p>
          <a:p>
            <a:pPr marL="0" indent="0">
              <a:buNone/>
            </a:pPr>
            <a:endParaRPr lang="en-US" sz="2400" dirty="0"/>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3</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Tree>
    <p:extLst>
      <p:ext uri="{BB962C8B-B14F-4D97-AF65-F5344CB8AC3E}">
        <p14:creationId xmlns:p14="http://schemas.microsoft.com/office/powerpoint/2010/main" val="104738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Timeline</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4</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pic>
        <p:nvPicPr>
          <p:cNvPr id="10" name="Picture 9" descr="A picture containing text, businesscard, screenshot&#10;&#10;Description automatically generated">
            <a:extLst>
              <a:ext uri="{FF2B5EF4-FFF2-40B4-BE49-F238E27FC236}">
                <a16:creationId xmlns:a16="http://schemas.microsoft.com/office/drawing/2014/main" id="{222CA6E3-F14E-472A-9EE3-5CF39DE68DF1}"/>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33961" b="55922" l="5576" r="94848">
                        <a14:foregroundMark x1="89515" y1="34902" x2="94303" y2="44392"/>
                        <a14:foregroundMark x1="94303" y1="44392" x2="90000" y2="53804"/>
                        <a14:foregroundMark x1="90000" y1="53804" x2="86242" y2="57412"/>
                        <a14:foregroundMark x1="86242" y1="57412" x2="73576" y2="57647"/>
                        <a14:foregroundMark x1="73576" y1="57647" x2="69697" y2="55686"/>
                        <a14:foregroundMark x1="69697" y1="55686" x2="49333" y2="56706"/>
                        <a14:foregroundMark x1="49333" y1="56706" x2="48667" y2="50118"/>
                        <a14:foregroundMark x1="48667" y1="50118" x2="50485" y2="44706"/>
                        <a14:foregroundMark x1="50485" y1="44706" x2="47030" y2="49412"/>
                        <a14:foregroundMark x1="47030" y1="49412" x2="45636" y2="54431"/>
                        <a14:foregroundMark x1="45636" y1="54431" x2="41697" y2="56392"/>
                        <a14:foregroundMark x1="41697" y1="56392" x2="27394" y2="56000"/>
                        <a14:foregroundMark x1="27394" y1="56000" x2="25818" y2="51137"/>
                        <a14:foregroundMark x1="25818" y1="51137" x2="23212" y2="55451"/>
                        <a14:foregroundMark x1="23212" y1="55451" x2="4667" y2="56627"/>
                        <a14:foregroundMark x1="4667" y1="56627" x2="4788" y2="37490"/>
                        <a14:foregroundMark x1="4788" y1="37490" x2="18788" y2="35451"/>
                        <a14:foregroundMark x1="18788" y1="35451" x2="22909" y2="36078"/>
                        <a14:foregroundMark x1="22909" y1="36078" x2="25394" y2="40392"/>
                        <a14:foregroundMark x1="25394" y1="40392" x2="26727" y2="35373"/>
                        <a14:foregroundMark x1="26727" y1="35373" x2="40848" y2="34431"/>
                        <a14:foregroundMark x1="40848" y1="34431" x2="44970" y2="35294"/>
                        <a14:foregroundMark x1="44970" y1="35294" x2="47273" y2="39608"/>
                        <a14:foregroundMark x1="47273" y1="39608" x2="49273" y2="34980"/>
                        <a14:foregroundMark x1="49273" y1="34980" x2="54061" y2="34431"/>
                        <a14:foregroundMark x1="54061" y1="34431" x2="62909" y2="35373"/>
                        <a14:foregroundMark x1="62909" y1="35373" x2="67212" y2="34745"/>
                        <a14:foregroundMark x1="67212" y1="34745" x2="69879" y2="43137"/>
                        <a14:foregroundMark x1="69879" y1="43137" x2="71758" y2="38118"/>
                        <a14:foregroundMark x1="71758" y1="38118" x2="75212" y2="34902"/>
                        <a14:foregroundMark x1="75212" y1="34902" x2="89455" y2="34039"/>
                        <a14:foregroundMark x1="89455" y1="34039" x2="89697" y2="34588"/>
                        <a14:foregroundMark x1="21939" y1="43686" x2="19576" y2="49725"/>
                        <a14:foregroundMark x1="19576" y1="49725" x2="15333" y2="48706"/>
                        <a14:foregroundMark x1="15333" y1="48706" x2="12909" y2="44000"/>
                        <a14:foregroundMark x1="12909" y1="44000" x2="7455" y2="47765"/>
                        <a14:foregroundMark x1="7455" y1="47765" x2="6242" y2="52941"/>
                        <a14:foregroundMark x1="6242" y1="52941" x2="5152" y2="45569"/>
                        <a14:foregroundMark x1="5152" y1="45569" x2="5758" y2="39765"/>
                        <a14:foregroundMark x1="5758" y1="39765" x2="7455" y2="36157"/>
                        <a14:foregroundMark x1="5636" y1="43686" x2="11394" y2="43137"/>
                        <a14:foregroundMark x1="11394" y1="43137" x2="22303" y2="43373"/>
                        <a14:foregroundMark x1="29152" y1="43686" x2="34364" y2="44471"/>
                        <a14:foregroundMark x1="34364" y1="44471" x2="38909" y2="43608"/>
                        <a14:foregroundMark x1="38909" y1="43608" x2="43818" y2="44941"/>
                        <a14:foregroundMark x1="43818" y1="44941" x2="28970" y2="49725"/>
                        <a14:foregroundMark x1="28970" y1="49725" x2="32970" y2="51608"/>
                        <a14:foregroundMark x1="32970" y1="51608" x2="37030" y2="50824"/>
                        <a14:foregroundMark x1="37030" y1="50824" x2="47212" y2="51294"/>
                        <a14:foregroundMark x1="28727" y1="47529" x2="32848" y2="47373"/>
                        <a14:foregroundMark x1="32848" y1="47373" x2="34364" y2="46745"/>
                        <a14:foregroundMark x1="70667" y1="44471" x2="76727" y2="44471"/>
                        <a14:foregroundMark x1="76727" y1="44471" x2="88121" y2="43451"/>
                        <a14:foregroundMark x1="88121" y1="43451" x2="92121" y2="43451"/>
                        <a14:foregroundMark x1="92121" y1="43451" x2="92182" y2="48784"/>
                        <a14:foregroundMark x1="92182" y1="48784" x2="87212" y2="51294"/>
                        <a14:foregroundMark x1="87212" y1="51294" x2="74424" y2="51608"/>
                        <a14:foregroundMark x1="74424" y1="51608" x2="90000" y2="50118"/>
                        <a14:foregroundMark x1="26909" y1="43216" x2="32788" y2="40000"/>
                        <a14:foregroundMark x1="32788" y1="40000" x2="38667" y2="38980"/>
                        <a14:foregroundMark x1="38667" y1="38980" x2="42970" y2="39294"/>
                        <a14:foregroundMark x1="42970" y1="39294" x2="46121" y2="43451"/>
                        <a14:foregroundMark x1="46121" y1="43451" x2="44242" y2="48235"/>
                        <a14:foregroundMark x1="44242" y1="48235" x2="41576" y2="51686"/>
                        <a14:foregroundMark x1="72000" y1="47059" x2="76848" y2="45647"/>
                        <a14:foregroundMark x1="76848" y1="45647" x2="85818" y2="46745"/>
                        <a14:foregroundMark x1="85818" y1="46745" x2="91576" y2="45098"/>
                        <a14:foregroundMark x1="94848" y1="45725" x2="94364" y2="45725"/>
                        <a14:foregroundMark x1="39030" y1="47843" x2="45636" y2="48078"/>
                        <a14:backgroundMark x1="93152" y1="35373" x2="93152" y2="35373"/>
                      </a14:backgroundRemoval>
                    </a14:imgEffect>
                  </a14:imgLayer>
                </a14:imgProps>
              </a:ext>
              <a:ext uri="{28A0092B-C50C-407E-A947-70E740481C1C}">
                <a14:useLocalDpi xmlns:a14="http://schemas.microsoft.com/office/drawing/2010/main" val="0"/>
              </a:ext>
            </a:extLst>
          </a:blip>
          <a:srcRect l="1705" t="31944" r="4494" b="41389"/>
          <a:stretch/>
        </p:blipFill>
        <p:spPr>
          <a:xfrm>
            <a:off x="121554" y="2084439"/>
            <a:ext cx="11998395" cy="2635045"/>
          </a:xfrm>
          <a:prstGeom prst="rect">
            <a:avLst/>
          </a:prstGeom>
        </p:spPr>
      </p:pic>
      <p:sp>
        <p:nvSpPr>
          <p:cNvPr id="11" name="Star: 5 Points 10">
            <a:extLst>
              <a:ext uri="{FF2B5EF4-FFF2-40B4-BE49-F238E27FC236}">
                <a16:creationId xmlns:a16="http://schemas.microsoft.com/office/drawing/2014/main" id="{01C2297E-DC55-47AF-B0B7-43B7E8B40688}"/>
              </a:ext>
            </a:extLst>
          </p:cNvPr>
          <p:cNvSpPr/>
          <p:nvPr/>
        </p:nvSpPr>
        <p:spPr>
          <a:xfrm>
            <a:off x="4248081" y="1930400"/>
            <a:ext cx="727587" cy="639096"/>
          </a:xfrm>
          <a:prstGeom prst="star5">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397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Phase 2 Outreach Goals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5</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8596668" cy="3880773"/>
          </a:xfrm>
        </p:spPr>
        <p:txBody>
          <a:bodyPr>
            <a:normAutofit/>
          </a:bodyPr>
          <a:lstStyle/>
          <a:p>
            <a:r>
              <a:rPr lang="en-US" sz="2400" dirty="0"/>
              <a:t>Spread awareness about Thurston 2045 update. </a:t>
            </a:r>
          </a:p>
          <a:p>
            <a:r>
              <a:rPr lang="en-US" sz="2400" dirty="0"/>
              <a:t>Share information about the current adopted plan. </a:t>
            </a:r>
          </a:p>
          <a:p>
            <a:r>
              <a:rPr lang="en-US" sz="2400" dirty="0"/>
              <a:t>Gather feedback on what community changes. </a:t>
            </a:r>
          </a:p>
          <a:p>
            <a:r>
              <a:rPr lang="en-US" sz="2400" dirty="0"/>
              <a:t>Inform community about process and future outreach opportunities.  </a:t>
            </a:r>
          </a:p>
          <a:p>
            <a:r>
              <a:rPr lang="en-US" sz="2400" dirty="0"/>
              <a:t>Share information about what is changing (end of phase 2/early phase 3). </a:t>
            </a:r>
            <a:endParaRPr lang="en-US" sz="2200" dirty="0"/>
          </a:p>
          <a:p>
            <a:pPr marL="0" indent="0">
              <a:buNone/>
            </a:pPr>
            <a:endParaRPr lang="en-US" sz="2400" dirty="0"/>
          </a:p>
        </p:txBody>
      </p:sp>
    </p:spTree>
    <p:extLst>
      <p:ext uri="{BB962C8B-B14F-4D97-AF65-F5344CB8AC3E}">
        <p14:creationId xmlns:p14="http://schemas.microsoft.com/office/powerpoint/2010/main" val="3028469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Phase 2 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6</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4718391" y="1376516"/>
            <a:ext cx="6962331" cy="5279923"/>
          </a:xfrm>
        </p:spPr>
        <p:txBody>
          <a:bodyPr>
            <a:normAutofit fontScale="77500" lnSpcReduction="20000"/>
          </a:bodyPr>
          <a:lstStyle/>
          <a:p>
            <a:pPr>
              <a:lnSpc>
                <a:spcPct val="145000"/>
              </a:lnSpc>
              <a:spcBef>
                <a:spcPts val="600"/>
              </a:spcBef>
              <a:spcAft>
                <a:spcPts val="600"/>
              </a:spcAft>
            </a:pPr>
            <a:r>
              <a:rPr lang="en-US" sz="2400" dirty="0"/>
              <a:t>Project webpage</a:t>
            </a:r>
          </a:p>
          <a:p>
            <a:pPr>
              <a:lnSpc>
                <a:spcPct val="145000"/>
              </a:lnSpc>
              <a:spcBef>
                <a:spcPts val="600"/>
              </a:spcBef>
              <a:spcAft>
                <a:spcPts val="600"/>
              </a:spcAft>
            </a:pPr>
            <a:r>
              <a:rPr lang="en-US" sz="2400" dirty="0"/>
              <a:t>Thurston 2045 Photo Contest</a:t>
            </a:r>
          </a:p>
          <a:p>
            <a:pPr>
              <a:lnSpc>
                <a:spcPct val="145000"/>
              </a:lnSpc>
              <a:spcBef>
                <a:spcPts val="600"/>
              </a:spcBef>
              <a:spcAft>
                <a:spcPts val="600"/>
              </a:spcAft>
            </a:pPr>
            <a:r>
              <a:rPr lang="en-US" sz="2400" dirty="0"/>
              <a:t>Surveys</a:t>
            </a:r>
          </a:p>
          <a:p>
            <a:pPr>
              <a:lnSpc>
                <a:spcPct val="145000"/>
              </a:lnSpc>
              <a:spcBef>
                <a:spcPts val="600"/>
              </a:spcBef>
              <a:spcAft>
                <a:spcPts val="600"/>
              </a:spcAft>
            </a:pPr>
            <a:r>
              <a:rPr lang="en-US" sz="2400" dirty="0"/>
              <a:t>Open Houses</a:t>
            </a:r>
          </a:p>
          <a:p>
            <a:pPr lvl="1">
              <a:lnSpc>
                <a:spcPct val="145000"/>
              </a:lnSpc>
              <a:spcBef>
                <a:spcPts val="600"/>
              </a:spcBef>
              <a:spcAft>
                <a:spcPts val="600"/>
              </a:spcAft>
            </a:pPr>
            <a:r>
              <a:rPr lang="en-US" sz="2000" dirty="0"/>
              <a:t>Online story maps</a:t>
            </a:r>
          </a:p>
          <a:p>
            <a:pPr lvl="1">
              <a:lnSpc>
                <a:spcPct val="145000"/>
              </a:lnSpc>
              <a:spcBef>
                <a:spcPts val="600"/>
              </a:spcBef>
              <a:spcAft>
                <a:spcPts val="600"/>
              </a:spcAft>
            </a:pPr>
            <a:r>
              <a:rPr lang="en-US" sz="2000" dirty="0"/>
              <a:t>General open houses</a:t>
            </a:r>
          </a:p>
          <a:p>
            <a:pPr lvl="1">
              <a:lnSpc>
                <a:spcPct val="145000"/>
              </a:lnSpc>
              <a:spcBef>
                <a:spcPts val="600"/>
              </a:spcBef>
              <a:spcAft>
                <a:spcPts val="600"/>
              </a:spcAft>
            </a:pPr>
            <a:r>
              <a:rPr lang="en-US" sz="2000" dirty="0"/>
              <a:t>Pop-up/Informational Booths</a:t>
            </a:r>
          </a:p>
          <a:p>
            <a:pPr>
              <a:lnSpc>
                <a:spcPct val="145000"/>
              </a:lnSpc>
              <a:spcBef>
                <a:spcPts val="600"/>
              </a:spcBef>
              <a:spcAft>
                <a:spcPts val="600"/>
              </a:spcAft>
            </a:pPr>
            <a:r>
              <a:rPr lang="en-US" sz="2200" dirty="0"/>
              <a:t>Planning Commission Subcommittee(s)</a:t>
            </a:r>
          </a:p>
          <a:p>
            <a:pPr>
              <a:lnSpc>
                <a:spcPct val="145000"/>
              </a:lnSpc>
              <a:spcBef>
                <a:spcPts val="600"/>
              </a:spcBef>
              <a:spcAft>
                <a:spcPts val="600"/>
              </a:spcAft>
            </a:pPr>
            <a:r>
              <a:rPr lang="en-US" sz="2200" dirty="0"/>
              <a:t>Listening Sessions</a:t>
            </a:r>
          </a:p>
          <a:p>
            <a:pPr>
              <a:lnSpc>
                <a:spcPct val="145000"/>
              </a:lnSpc>
              <a:spcBef>
                <a:spcPts val="600"/>
              </a:spcBef>
              <a:spcAft>
                <a:spcPts val="600"/>
              </a:spcAft>
            </a:pPr>
            <a:r>
              <a:rPr lang="en-US" sz="2200" dirty="0"/>
              <a:t>Targeted Presentations</a:t>
            </a:r>
          </a:p>
          <a:p>
            <a:pPr>
              <a:lnSpc>
                <a:spcPct val="145000"/>
              </a:lnSpc>
              <a:spcBef>
                <a:spcPts val="600"/>
              </a:spcBef>
              <a:spcAft>
                <a:spcPts val="600"/>
              </a:spcAft>
            </a:pPr>
            <a:r>
              <a:rPr lang="en-US" sz="2200" dirty="0"/>
              <a:t>Stakeholder Groups</a:t>
            </a:r>
            <a:endParaRPr lang="en-US" sz="2400" dirty="0"/>
          </a:p>
        </p:txBody>
      </p:sp>
      <p:sp>
        <p:nvSpPr>
          <p:cNvPr id="3" name="Left Brace 2">
            <a:extLst>
              <a:ext uri="{FF2B5EF4-FFF2-40B4-BE49-F238E27FC236}">
                <a16:creationId xmlns:a16="http://schemas.microsoft.com/office/drawing/2014/main" id="{A1905ACF-0B85-4AD2-A025-8F06E6E3A7A8}"/>
              </a:ext>
            </a:extLst>
          </p:cNvPr>
          <p:cNvSpPr/>
          <p:nvPr/>
        </p:nvSpPr>
        <p:spPr>
          <a:xfrm>
            <a:off x="3529781" y="1344563"/>
            <a:ext cx="2005780" cy="2549012"/>
          </a:xfrm>
          <a:prstGeom prst="leftBrace">
            <a:avLst>
              <a:gd name="adj1" fmla="val 19117"/>
              <a:gd name="adj2" fmla="val 47736"/>
            </a:avLst>
          </a:prstGeom>
          <a:ln w="57150"/>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10" name="Left Brace 9">
            <a:extLst>
              <a:ext uri="{FF2B5EF4-FFF2-40B4-BE49-F238E27FC236}">
                <a16:creationId xmlns:a16="http://schemas.microsoft.com/office/drawing/2014/main" id="{1EC5CB31-BEA6-45D6-9664-84FFE4FA771C}"/>
              </a:ext>
            </a:extLst>
          </p:cNvPr>
          <p:cNvSpPr/>
          <p:nvPr/>
        </p:nvSpPr>
        <p:spPr>
          <a:xfrm>
            <a:off x="3529781" y="3866944"/>
            <a:ext cx="2005780" cy="1858235"/>
          </a:xfrm>
          <a:prstGeom prst="leftBrace">
            <a:avLst>
              <a:gd name="adj1" fmla="val 19117"/>
              <a:gd name="adj2" fmla="val 47736"/>
            </a:avLst>
          </a:prstGeom>
          <a:ln w="57150"/>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11" name="Left Brace 10">
            <a:extLst>
              <a:ext uri="{FF2B5EF4-FFF2-40B4-BE49-F238E27FC236}">
                <a16:creationId xmlns:a16="http://schemas.microsoft.com/office/drawing/2014/main" id="{3CC55F65-6C3D-40D3-A2DB-B624AF4F2234}"/>
              </a:ext>
            </a:extLst>
          </p:cNvPr>
          <p:cNvSpPr/>
          <p:nvPr/>
        </p:nvSpPr>
        <p:spPr>
          <a:xfrm>
            <a:off x="3529781" y="5725180"/>
            <a:ext cx="2005780" cy="963212"/>
          </a:xfrm>
          <a:prstGeom prst="leftBrace">
            <a:avLst>
              <a:gd name="adj1" fmla="val 19117"/>
              <a:gd name="adj2" fmla="val 47736"/>
            </a:avLst>
          </a:prstGeom>
          <a:ln w="57150"/>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 name="TextBox 3">
            <a:extLst>
              <a:ext uri="{FF2B5EF4-FFF2-40B4-BE49-F238E27FC236}">
                <a16:creationId xmlns:a16="http://schemas.microsoft.com/office/drawing/2014/main" id="{F1DB613E-0185-4B82-92CD-FBB1D7E73AFC}"/>
              </a:ext>
            </a:extLst>
          </p:cNvPr>
          <p:cNvSpPr txBox="1"/>
          <p:nvPr/>
        </p:nvSpPr>
        <p:spPr>
          <a:xfrm>
            <a:off x="230480" y="2278665"/>
            <a:ext cx="3166701" cy="523220"/>
          </a:xfrm>
          <a:prstGeom prst="rect">
            <a:avLst/>
          </a:prstGeom>
          <a:noFill/>
        </p:spPr>
        <p:txBody>
          <a:bodyPr wrap="none" rtlCol="0">
            <a:spAutoFit/>
          </a:bodyPr>
          <a:lstStyle/>
          <a:p>
            <a:r>
              <a:rPr lang="en-US" sz="2800" b="1" i="1" dirty="0">
                <a:solidFill>
                  <a:schemeClr val="accent6"/>
                </a:solidFill>
                <a:latin typeface="+mj-lt"/>
                <a:ea typeface="+mj-ea"/>
                <a:cs typeface="+mj-cs"/>
              </a:rPr>
              <a:t>Throughout Phase 2</a:t>
            </a:r>
          </a:p>
        </p:txBody>
      </p:sp>
      <p:sp>
        <p:nvSpPr>
          <p:cNvPr id="12" name="TextBox 11">
            <a:extLst>
              <a:ext uri="{FF2B5EF4-FFF2-40B4-BE49-F238E27FC236}">
                <a16:creationId xmlns:a16="http://schemas.microsoft.com/office/drawing/2014/main" id="{EE3709CA-502B-42C7-999A-02462B6CB273}"/>
              </a:ext>
            </a:extLst>
          </p:cNvPr>
          <p:cNvSpPr txBox="1"/>
          <p:nvPr/>
        </p:nvSpPr>
        <p:spPr>
          <a:xfrm>
            <a:off x="1239090" y="4443866"/>
            <a:ext cx="2158091" cy="523220"/>
          </a:xfrm>
          <a:prstGeom prst="rect">
            <a:avLst/>
          </a:prstGeom>
          <a:noFill/>
        </p:spPr>
        <p:txBody>
          <a:bodyPr wrap="none" rtlCol="0">
            <a:spAutoFit/>
          </a:bodyPr>
          <a:lstStyle/>
          <a:p>
            <a:r>
              <a:rPr lang="en-US" sz="2800" b="1" i="1" dirty="0">
                <a:solidFill>
                  <a:schemeClr val="accent6"/>
                </a:solidFill>
                <a:latin typeface="+mj-lt"/>
                <a:ea typeface="+mj-ea"/>
                <a:cs typeface="+mj-cs"/>
              </a:rPr>
              <a:t>Early Phase 2</a:t>
            </a:r>
          </a:p>
        </p:txBody>
      </p:sp>
      <p:sp>
        <p:nvSpPr>
          <p:cNvPr id="13" name="TextBox 12">
            <a:extLst>
              <a:ext uri="{FF2B5EF4-FFF2-40B4-BE49-F238E27FC236}">
                <a16:creationId xmlns:a16="http://schemas.microsoft.com/office/drawing/2014/main" id="{C00AFAC6-FAAD-4E04-8078-66A7D68C037C}"/>
              </a:ext>
            </a:extLst>
          </p:cNvPr>
          <p:cNvSpPr txBox="1"/>
          <p:nvPr/>
        </p:nvSpPr>
        <p:spPr>
          <a:xfrm>
            <a:off x="1340143" y="5900284"/>
            <a:ext cx="2057038" cy="523220"/>
          </a:xfrm>
          <a:prstGeom prst="rect">
            <a:avLst/>
          </a:prstGeom>
          <a:noFill/>
        </p:spPr>
        <p:txBody>
          <a:bodyPr wrap="none" rtlCol="0">
            <a:spAutoFit/>
          </a:bodyPr>
          <a:lstStyle/>
          <a:p>
            <a:r>
              <a:rPr lang="en-US" sz="2800" b="1" i="1" dirty="0">
                <a:solidFill>
                  <a:schemeClr val="accent6"/>
                </a:solidFill>
                <a:latin typeface="+mj-lt"/>
                <a:ea typeface="+mj-ea"/>
                <a:cs typeface="+mj-cs"/>
              </a:rPr>
              <a:t>Late Phase 2</a:t>
            </a:r>
          </a:p>
        </p:txBody>
      </p:sp>
    </p:spTree>
    <p:extLst>
      <p:ext uri="{BB962C8B-B14F-4D97-AF65-F5344CB8AC3E}">
        <p14:creationId xmlns:p14="http://schemas.microsoft.com/office/powerpoint/2010/main" val="2568969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7</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8596668" cy="3880773"/>
          </a:xfrm>
        </p:spPr>
        <p:txBody>
          <a:bodyPr>
            <a:normAutofit/>
          </a:bodyPr>
          <a:lstStyle/>
          <a:p>
            <a:r>
              <a:rPr lang="en-US" sz="2400" b="1" dirty="0"/>
              <a:t>Webpage</a:t>
            </a:r>
          </a:p>
          <a:p>
            <a:pPr lvl="1"/>
            <a:r>
              <a:rPr lang="en-US" sz="2200" dirty="0"/>
              <a:t>Runs through the life of the project</a:t>
            </a:r>
          </a:p>
          <a:p>
            <a:pPr lvl="1"/>
            <a:r>
              <a:rPr lang="en-US" sz="2200" dirty="0"/>
              <a:t>Lists meetings</a:t>
            </a:r>
          </a:p>
          <a:p>
            <a:pPr lvl="1"/>
            <a:r>
              <a:rPr lang="en-US" sz="2200" dirty="0"/>
              <a:t>Opportunities for people to learn more about current plan and proposed updates</a:t>
            </a:r>
          </a:p>
          <a:p>
            <a:pPr lvl="1"/>
            <a:r>
              <a:rPr lang="en-US" sz="2200" dirty="0"/>
              <a:t>Surveys, options to comment, and more</a:t>
            </a:r>
          </a:p>
          <a:p>
            <a:pPr lvl="1"/>
            <a:r>
              <a:rPr lang="en-US" sz="2200" dirty="0"/>
              <a:t>Has documents as they become available</a:t>
            </a:r>
          </a:p>
          <a:p>
            <a:pPr lvl="1"/>
            <a:endParaRPr lang="en-US" sz="2200" dirty="0"/>
          </a:p>
        </p:txBody>
      </p:sp>
    </p:spTree>
    <p:extLst>
      <p:ext uri="{BB962C8B-B14F-4D97-AF65-F5344CB8AC3E}">
        <p14:creationId xmlns:p14="http://schemas.microsoft.com/office/powerpoint/2010/main" val="701498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8</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8596668" cy="4425562"/>
          </a:xfrm>
        </p:spPr>
        <p:txBody>
          <a:bodyPr>
            <a:normAutofit fontScale="85000" lnSpcReduction="10000"/>
          </a:bodyPr>
          <a:lstStyle/>
          <a:p>
            <a:r>
              <a:rPr lang="en-US" sz="2400" b="1" dirty="0"/>
              <a:t>Open Houses</a:t>
            </a:r>
          </a:p>
          <a:p>
            <a:pPr lvl="1"/>
            <a:r>
              <a:rPr lang="en-US" sz="2200" b="1" dirty="0"/>
              <a:t>Story Map (6-9)</a:t>
            </a:r>
          </a:p>
          <a:p>
            <a:pPr lvl="2"/>
            <a:r>
              <a:rPr lang="en-US" sz="2000" dirty="0"/>
              <a:t>High-level information about comprehensive plan and topics</a:t>
            </a:r>
          </a:p>
          <a:p>
            <a:pPr lvl="2"/>
            <a:r>
              <a:rPr lang="en-US" sz="2000" dirty="0"/>
              <a:t>General info about expected areas of change</a:t>
            </a:r>
          </a:p>
          <a:p>
            <a:pPr lvl="2"/>
            <a:r>
              <a:rPr lang="en-US" sz="2000" dirty="0"/>
              <a:t>Live throughout phase 2, updating in Phase 3 to show proposed changes</a:t>
            </a:r>
          </a:p>
          <a:p>
            <a:pPr lvl="2"/>
            <a:r>
              <a:rPr lang="en-US" sz="2000" dirty="0"/>
              <a:t>Comment and survey opportunities</a:t>
            </a:r>
          </a:p>
          <a:p>
            <a:pPr lvl="1"/>
            <a:r>
              <a:rPr lang="en-US" sz="2200" b="1" dirty="0"/>
              <a:t>General Open Houses (1-2)</a:t>
            </a:r>
          </a:p>
          <a:p>
            <a:pPr lvl="2"/>
            <a:r>
              <a:rPr lang="en-US" sz="2000" dirty="0"/>
              <a:t>High-level information about comprehensive plan and topics</a:t>
            </a:r>
          </a:p>
          <a:p>
            <a:pPr lvl="2"/>
            <a:r>
              <a:rPr lang="en-US" sz="2000" dirty="0"/>
              <a:t>Collect feedback on topics</a:t>
            </a:r>
          </a:p>
          <a:p>
            <a:pPr lvl="2"/>
            <a:r>
              <a:rPr lang="en-US" sz="2000" dirty="0"/>
              <a:t>Learn about the timeline and opportunities to get involved</a:t>
            </a:r>
          </a:p>
          <a:p>
            <a:pPr lvl="1"/>
            <a:r>
              <a:rPr lang="en-US" sz="2200" b="1" dirty="0"/>
              <a:t>Informational Booths</a:t>
            </a:r>
          </a:p>
          <a:p>
            <a:pPr lvl="2"/>
            <a:r>
              <a:rPr lang="en-US" sz="2000" dirty="0"/>
              <a:t>Fact sheets available for passers-by</a:t>
            </a:r>
          </a:p>
          <a:p>
            <a:pPr lvl="1"/>
            <a:endParaRPr lang="en-US" sz="2200" dirty="0"/>
          </a:p>
        </p:txBody>
      </p:sp>
    </p:spTree>
    <p:extLst>
      <p:ext uri="{BB962C8B-B14F-4D97-AF65-F5344CB8AC3E}">
        <p14:creationId xmlns:p14="http://schemas.microsoft.com/office/powerpoint/2010/main" val="15944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DCB7-2304-415F-95A4-C2AEB42FB513}"/>
              </a:ext>
            </a:extLst>
          </p:cNvPr>
          <p:cNvSpPr>
            <a:spLocks noGrp="1"/>
          </p:cNvSpPr>
          <p:nvPr>
            <p:ph type="title"/>
          </p:nvPr>
        </p:nvSpPr>
        <p:spPr/>
        <p:txBody>
          <a:bodyPr/>
          <a:lstStyle/>
          <a:p>
            <a:r>
              <a:rPr lang="en-US" b="1" dirty="0"/>
              <a:t>Thurston 2045: </a:t>
            </a:r>
            <a:r>
              <a:rPr lang="en-US" dirty="0"/>
              <a:t>Outreach Methods</a:t>
            </a:r>
          </a:p>
        </p:txBody>
      </p:sp>
      <p:sp>
        <p:nvSpPr>
          <p:cNvPr id="5" name="Slide Number Placeholder 4">
            <a:extLst>
              <a:ext uri="{FF2B5EF4-FFF2-40B4-BE49-F238E27FC236}">
                <a16:creationId xmlns:a16="http://schemas.microsoft.com/office/drawing/2014/main" id="{AA36519B-27D6-4995-84CD-3E8B6D56F3A7}"/>
              </a:ext>
            </a:extLst>
          </p:cNvPr>
          <p:cNvSpPr>
            <a:spLocks noGrp="1"/>
          </p:cNvSpPr>
          <p:nvPr>
            <p:ph type="sldNum" sz="quarter" idx="12"/>
          </p:nvPr>
        </p:nvSpPr>
        <p:spPr/>
        <p:txBody>
          <a:bodyPr/>
          <a:lstStyle/>
          <a:p>
            <a:fld id="{D4EFFB0A-BAD9-4827-B276-D90927B4A8E0}" type="slidenum">
              <a:rPr lang="en-US" smtClean="0"/>
              <a:pPr/>
              <a:t>9</a:t>
            </a:fld>
            <a:endParaRPr lang="en-US" dirty="0"/>
          </a:p>
        </p:txBody>
      </p:sp>
      <p:sp>
        <p:nvSpPr>
          <p:cNvPr id="6" name="Date Placeholder 3">
            <a:extLst>
              <a:ext uri="{FF2B5EF4-FFF2-40B4-BE49-F238E27FC236}">
                <a16:creationId xmlns:a16="http://schemas.microsoft.com/office/drawing/2014/main" id="{DAC7B859-2CF0-45B4-BBBE-8F48CCB14FCC}"/>
              </a:ext>
            </a:extLst>
          </p:cNvPr>
          <p:cNvSpPr>
            <a:spLocks noGrp="1"/>
          </p:cNvSpPr>
          <p:nvPr>
            <p:ph type="dt" sz="half" idx="10"/>
          </p:nvPr>
        </p:nvSpPr>
        <p:spPr>
          <a:xfrm>
            <a:off x="9860437" y="6367786"/>
            <a:ext cx="1061979" cy="365125"/>
          </a:xfrm>
        </p:spPr>
        <p:txBody>
          <a:bodyPr/>
          <a:lstStyle/>
          <a:p>
            <a:r>
              <a:rPr lang="en-US" dirty="0"/>
              <a:t>4/19/2023</a:t>
            </a:r>
          </a:p>
        </p:txBody>
      </p:sp>
      <p:sp>
        <p:nvSpPr>
          <p:cNvPr id="8" name="Content Placeholder 2">
            <a:extLst>
              <a:ext uri="{FF2B5EF4-FFF2-40B4-BE49-F238E27FC236}">
                <a16:creationId xmlns:a16="http://schemas.microsoft.com/office/drawing/2014/main" id="{F16167EE-B990-44A4-B84C-7DF6946694CF}"/>
              </a:ext>
            </a:extLst>
          </p:cNvPr>
          <p:cNvSpPr>
            <a:spLocks noGrp="1"/>
          </p:cNvSpPr>
          <p:nvPr>
            <p:ph idx="1"/>
          </p:nvPr>
        </p:nvSpPr>
        <p:spPr>
          <a:xfrm>
            <a:off x="677334" y="2160589"/>
            <a:ext cx="8596668" cy="4425562"/>
          </a:xfrm>
        </p:spPr>
        <p:txBody>
          <a:bodyPr>
            <a:normAutofit/>
          </a:bodyPr>
          <a:lstStyle/>
          <a:p>
            <a:r>
              <a:rPr lang="en-US" sz="2400" b="1" dirty="0"/>
              <a:t>Surveys</a:t>
            </a:r>
          </a:p>
          <a:p>
            <a:pPr lvl="1"/>
            <a:r>
              <a:rPr lang="en-US" sz="2200" dirty="0"/>
              <a:t>Topic specific surveys with questions to gather specific feedback</a:t>
            </a:r>
          </a:p>
          <a:p>
            <a:pPr lvl="1"/>
            <a:r>
              <a:rPr lang="en-US" sz="2200" dirty="0"/>
              <a:t>Linked in story maps</a:t>
            </a:r>
          </a:p>
          <a:p>
            <a:pPr lvl="1"/>
            <a:r>
              <a:rPr lang="en-US" sz="2200" dirty="0"/>
              <a:t>Expected timing June-December</a:t>
            </a:r>
          </a:p>
          <a:p>
            <a:pPr marL="457200" lvl="1" indent="0">
              <a:buNone/>
            </a:pPr>
            <a:endParaRPr lang="en-US" sz="2000" dirty="0"/>
          </a:p>
          <a:p>
            <a:pPr lvl="1"/>
            <a:endParaRPr lang="en-US" sz="2200" dirty="0"/>
          </a:p>
        </p:txBody>
      </p:sp>
    </p:spTree>
    <p:extLst>
      <p:ext uri="{BB962C8B-B14F-4D97-AF65-F5344CB8AC3E}">
        <p14:creationId xmlns:p14="http://schemas.microsoft.com/office/powerpoint/2010/main" val="865016878"/>
      </p:ext>
    </p:extLst>
  </p:cSld>
  <p:clrMapOvr>
    <a:masterClrMapping/>
  </p:clrMapOvr>
</p:sld>
</file>

<file path=ppt/theme/theme1.xml><?xml version="1.0" encoding="utf-8"?>
<a:theme xmlns:a="http://schemas.openxmlformats.org/drawingml/2006/main" name="Facet">
  <a:themeElements>
    <a:clrScheme name="Custom 7">
      <a:dk1>
        <a:sysClr val="windowText" lastClr="000000"/>
      </a:dk1>
      <a:lt1>
        <a:sysClr val="window" lastClr="FFFFFF"/>
      </a:lt1>
      <a:dk2>
        <a:srgbClr val="2C3C43"/>
      </a:dk2>
      <a:lt2>
        <a:srgbClr val="D6DFE4"/>
      </a:lt2>
      <a:accent1>
        <a:srgbClr val="2E294E"/>
      </a:accent1>
      <a:accent2>
        <a:srgbClr val="D6DFE4"/>
      </a:accent2>
      <a:accent3>
        <a:srgbClr val="C2714F"/>
      </a:accent3>
      <a:accent4>
        <a:srgbClr val="A55839"/>
      </a:accent4>
      <a:accent5>
        <a:srgbClr val="407454"/>
      </a:accent5>
      <a:accent6>
        <a:srgbClr val="407454"/>
      </a:accent6>
      <a:hlink>
        <a:srgbClr val="CCC7BB"/>
      </a:hlink>
      <a:folHlink>
        <a:srgbClr val="C2714F"/>
      </a:folHlink>
    </a:clrScheme>
    <a:fontScheme name="Custom 4">
      <a:majorFont>
        <a:latin typeface="Calibri"/>
        <a:ea typeface=""/>
        <a:cs typeface=""/>
      </a:majorFont>
      <a:minorFont>
        <a:latin typeface="Tahoma"/>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E9E6845CA0BD43A656A00BF8D154FD" ma:contentTypeVersion="13" ma:contentTypeDescription="Create a new document." ma:contentTypeScope="" ma:versionID="e494de62063d6f7c0d583d9644a3b371">
  <xsd:schema xmlns:xsd="http://www.w3.org/2001/XMLSchema" xmlns:xs="http://www.w3.org/2001/XMLSchema" xmlns:p="http://schemas.microsoft.com/office/2006/metadata/properties" xmlns:ns2="1d8c2261-43fe-4f83-8ee8-a3987fd322fe" xmlns:ns3="434d81da-bf65-4bf2-b4b9-170fc89a71b4" targetNamespace="http://schemas.microsoft.com/office/2006/metadata/properties" ma:root="true" ma:fieldsID="d2721e3d29363bd640feacece68d8f3b" ns2:_="" ns3:_="">
    <xsd:import namespace="1d8c2261-43fe-4f83-8ee8-a3987fd322fe"/>
    <xsd:import namespace="434d81da-bf65-4bf2-b4b9-170fc89a71b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8c2261-43fe-4f83-8ee8-a3987fd322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f19821f-05cc-458b-8649-2b9691ee2436"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4d81da-bf65-4bf2-b4b9-170fc89a71b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68a5a337-2475-4bea-9948-667ca9b55d0a}" ma:internalName="TaxCatchAll" ma:showField="CatchAllData" ma:web="434d81da-bf65-4bf2-b4b9-170fc89a71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d8c2261-43fe-4f83-8ee8-a3987fd322fe">
      <Terms xmlns="http://schemas.microsoft.com/office/infopath/2007/PartnerControls"/>
    </lcf76f155ced4ddcb4097134ff3c332f>
    <TaxCatchAll xmlns="434d81da-bf65-4bf2-b4b9-170fc89a71b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2659B0-9EE8-4400-B009-4F55E5ABA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8c2261-43fe-4f83-8ee8-a3987fd322fe"/>
    <ds:schemaRef ds:uri="434d81da-bf65-4bf2-b4b9-170fc89a71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F11301-C73A-4E05-9F1F-598AA76451F9}">
  <ds:schemaRefs>
    <ds:schemaRef ds:uri="http://schemas.microsoft.com/office/2006/metadata/properties"/>
    <ds:schemaRef ds:uri="http://schemas.microsoft.com/office/infopath/2007/PartnerControls"/>
    <ds:schemaRef ds:uri="1d8c2261-43fe-4f83-8ee8-a3987fd322fe"/>
    <ds:schemaRef ds:uri="434d81da-bf65-4bf2-b4b9-170fc89a71b4"/>
  </ds:schemaRefs>
</ds:datastoreItem>
</file>

<file path=customXml/itemProps3.xml><?xml version="1.0" encoding="utf-8"?>
<ds:datastoreItem xmlns:ds="http://schemas.openxmlformats.org/officeDocument/2006/customXml" ds:itemID="{B8548FFA-4422-43BC-A567-652E6EAB0D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679</TotalTime>
  <Words>1135</Words>
  <Application>Microsoft Office PowerPoint</Application>
  <PresentationFormat>Widescreen</PresentationFormat>
  <Paragraphs>309</Paragraphs>
  <Slides>17</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Segoe UI</vt:lpstr>
      <vt:lpstr>Tahoma</vt:lpstr>
      <vt:lpstr>Wingdings 3</vt:lpstr>
      <vt:lpstr>Facet</vt:lpstr>
      <vt:lpstr>Comprehensive Plan Update: Phase 2 Detailed Public Outreach Plan</vt:lpstr>
      <vt:lpstr>Today’s Work Session</vt:lpstr>
      <vt:lpstr>Thurston 2045: the County’s Periodic Update</vt:lpstr>
      <vt:lpstr>Thurston 2045: Timeline</vt:lpstr>
      <vt:lpstr>Thurston 2045: Phase 2 Outreach Goals</vt:lpstr>
      <vt:lpstr>Thurston 2045: Phase 2 Outreach Methods</vt:lpstr>
      <vt:lpstr>Thurston 2045: Outreach Methods</vt:lpstr>
      <vt:lpstr>Thurston 2045: Outreach Methods</vt:lpstr>
      <vt:lpstr>Thurston 2045: Outreach Methods</vt:lpstr>
      <vt:lpstr>Thurston 2045: Outreach Methods</vt:lpstr>
      <vt:lpstr>Thurston 2045: Outreach Methods</vt:lpstr>
      <vt:lpstr>Thurston 2045: Outreach Methods</vt:lpstr>
      <vt:lpstr>Thurston 2045: Outreach Methods</vt:lpstr>
      <vt:lpstr>Thurston 2045: Outreach Methods</vt:lpstr>
      <vt:lpstr>Thurston 2045: Phase 2 Timeline</vt:lpstr>
      <vt:lpstr>Thurston 2045: Phase 2 Public Participation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Utilities</dc:title>
  <dc:creator>Maya Teeple</dc:creator>
  <cp:lastModifiedBy>Tosha Knight</cp:lastModifiedBy>
  <cp:revision>63</cp:revision>
  <dcterms:created xsi:type="dcterms:W3CDTF">2022-09-22T20:59:01Z</dcterms:created>
  <dcterms:modified xsi:type="dcterms:W3CDTF">2023-04-17T18:48:25Z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0x010100EBE9E6845CA0BD43A656A00BF8D154FD</vt:lpwstr>
  </property>
</Properties>
</file>