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471" r:id="rId6"/>
    <p:sldId id="429" r:id="rId7"/>
    <p:sldId id="430" r:id="rId8"/>
    <p:sldId id="480" r:id="rId9"/>
    <p:sldId id="481" r:id="rId10"/>
    <p:sldId id="482" r:id="rId11"/>
    <p:sldId id="301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228494B-3519-3837-ECA0-3DA46D0D413E}" name="Andrew Deffobis" initials="AD" userId="S::deffoba@co.thurston.wa.us::ae654e70-6e0b-457a-987a-0d0345f0b00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Boughan" userId="1d2c6723-4994-453f-b58e-b610241fc6bd" providerId="ADAL" clId="{703196A3-5B91-45CA-B6D7-772B3E55BB0C}"/>
    <pc:docChg chg="modSld">
      <pc:chgData name="Andrew Boughan" userId="1d2c6723-4994-453f-b58e-b610241fc6bd" providerId="ADAL" clId="{703196A3-5B91-45CA-B6D7-772B3E55BB0C}" dt="2024-05-06T18:54:07.455" v="5" actId="207"/>
      <pc:docMkLst>
        <pc:docMk/>
      </pc:docMkLst>
      <pc:sldChg chg="modSp mod">
        <pc:chgData name="Andrew Boughan" userId="1d2c6723-4994-453f-b58e-b610241fc6bd" providerId="ADAL" clId="{703196A3-5B91-45CA-B6D7-772B3E55BB0C}" dt="2024-05-06T18:53:23.655" v="0" actId="207"/>
        <pc:sldMkLst>
          <pc:docMk/>
          <pc:sldMk cId="1642982100" sldId="256"/>
        </pc:sldMkLst>
        <pc:spChg chg="mod">
          <ac:chgData name="Andrew Boughan" userId="1d2c6723-4994-453f-b58e-b610241fc6bd" providerId="ADAL" clId="{703196A3-5B91-45CA-B6D7-772B3E55BB0C}" dt="2024-05-06T18:53:23.655" v="0" actId="207"/>
          <ac:spMkLst>
            <pc:docMk/>
            <pc:sldMk cId="1642982100" sldId="256"/>
            <ac:spMk id="3" creationId="{7861FAF6-6C73-492D-ACF7-E0EED20FF850}"/>
          </ac:spMkLst>
        </pc:spChg>
      </pc:sldChg>
      <pc:sldChg chg="modSp mod">
        <pc:chgData name="Andrew Boughan" userId="1d2c6723-4994-453f-b58e-b610241fc6bd" providerId="ADAL" clId="{703196A3-5B91-45CA-B6D7-772B3E55BB0C}" dt="2024-05-06T18:54:07.455" v="5" actId="207"/>
        <pc:sldMkLst>
          <pc:docMk/>
          <pc:sldMk cId="3330749483" sldId="265"/>
        </pc:sldMkLst>
        <pc:spChg chg="mod">
          <ac:chgData name="Andrew Boughan" userId="1d2c6723-4994-453f-b58e-b610241fc6bd" providerId="ADAL" clId="{703196A3-5B91-45CA-B6D7-772B3E55BB0C}" dt="2024-05-06T18:54:07.455" v="5" actId="207"/>
          <ac:spMkLst>
            <pc:docMk/>
            <pc:sldMk cId="3330749483" sldId="265"/>
            <ac:spMk id="7" creationId="{D5245E7B-2CBB-D45D-6E4A-9BDD6E3684C9}"/>
          </ac:spMkLst>
        </pc:spChg>
      </pc:sldChg>
      <pc:sldChg chg="modSp mod">
        <pc:chgData name="Andrew Boughan" userId="1d2c6723-4994-453f-b58e-b610241fc6bd" providerId="ADAL" clId="{703196A3-5B91-45CA-B6D7-772B3E55BB0C}" dt="2024-05-06T18:54:01.172" v="4" actId="207"/>
        <pc:sldMkLst>
          <pc:docMk/>
          <pc:sldMk cId="3594583224" sldId="301"/>
        </pc:sldMkLst>
        <pc:spChg chg="mod">
          <ac:chgData name="Andrew Boughan" userId="1d2c6723-4994-453f-b58e-b610241fc6bd" providerId="ADAL" clId="{703196A3-5B91-45CA-B6D7-772B3E55BB0C}" dt="2024-05-06T18:54:01.172" v="4" actId="207"/>
          <ac:spMkLst>
            <pc:docMk/>
            <pc:sldMk cId="3594583224" sldId="301"/>
            <ac:spMk id="3" creationId="{7316BA3E-8989-43E7-B1D7-D1C6674666FF}"/>
          </ac:spMkLst>
        </pc:spChg>
      </pc:sldChg>
      <pc:sldChg chg="modSp mod">
        <pc:chgData name="Andrew Boughan" userId="1d2c6723-4994-453f-b58e-b610241fc6bd" providerId="ADAL" clId="{703196A3-5B91-45CA-B6D7-772B3E55BB0C}" dt="2024-05-06T18:53:32.904" v="1" actId="207"/>
        <pc:sldMkLst>
          <pc:docMk/>
          <pc:sldMk cId="939560673" sldId="430"/>
        </pc:sldMkLst>
        <pc:spChg chg="mod">
          <ac:chgData name="Andrew Boughan" userId="1d2c6723-4994-453f-b58e-b610241fc6bd" providerId="ADAL" clId="{703196A3-5B91-45CA-B6D7-772B3E55BB0C}" dt="2024-05-06T18:53:32.904" v="1" actId="207"/>
          <ac:spMkLst>
            <pc:docMk/>
            <pc:sldMk cId="939560673" sldId="430"/>
            <ac:spMk id="3" creationId="{4C5FBF6B-5FD8-49B5-AEA1-85FC60E98749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E13D6A-8007-4D8D-B73E-AD013F903155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56C81EA-D439-4AE6-AEAA-64C0B5A181D4}">
      <dgm:prSet/>
      <dgm:spPr/>
      <dgm:t>
        <a:bodyPr/>
        <a:lstStyle/>
        <a:p>
          <a:pPr>
            <a:defRPr cap="all"/>
          </a:pPr>
          <a:r>
            <a:rPr lang="en-US" dirty="0">
              <a:solidFill>
                <a:schemeClr val="tx2"/>
              </a:solidFill>
            </a:rPr>
            <a:t>Background on Comprehensive Plan</a:t>
          </a:r>
        </a:p>
      </dgm:t>
    </dgm:pt>
    <dgm:pt modelId="{29F9D77A-3069-4CBF-B291-E95D1675DF27}" type="parTrans" cxnId="{FDC9236E-4D72-4653-8F48-3EACB49F114F}">
      <dgm:prSet/>
      <dgm:spPr/>
      <dgm:t>
        <a:bodyPr/>
        <a:lstStyle/>
        <a:p>
          <a:endParaRPr lang="en-US"/>
        </a:p>
      </dgm:t>
    </dgm:pt>
    <dgm:pt modelId="{F33A6142-E9A6-410B-9312-1075CDA5FB78}" type="sibTrans" cxnId="{FDC9236E-4D72-4653-8F48-3EACB49F114F}">
      <dgm:prSet/>
      <dgm:spPr/>
      <dgm:t>
        <a:bodyPr/>
        <a:lstStyle/>
        <a:p>
          <a:endParaRPr lang="en-US"/>
        </a:p>
      </dgm:t>
    </dgm:pt>
    <dgm:pt modelId="{6F266EED-2DBB-411E-8136-460ACCF1023E}">
      <dgm:prSet/>
      <dgm:spPr/>
      <dgm:t>
        <a:bodyPr/>
        <a:lstStyle/>
        <a:p>
          <a:pPr>
            <a:defRPr cap="all"/>
          </a:pPr>
          <a:r>
            <a:rPr lang="en-US" dirty="0">
              <a:solidFill>
                <a:schemeClr val="tx2"/>
              </a:solidFill>
            </a:rPr>
            <a:t>Introduce Proposed new policy directions</a:t>
          </a:r>
        </a:p>
      </dgm:t>
    </dgm:pt>
    <dgm:pt modelId="{5F3A84CA-E541-46AF-BFDB-B998603037F8}" type="parTrans" cxnId="{BF0C700C-1A9D-4AB1-87B1-1651A2C7DF00}">
      <dgm:prSet/>
      <dgm:spPr/>
      <dgm:t>
        <a:bodyPr/>
        <a:lstStyle/>
        <a:p>
          <a:endParaRPr lang="en-US"/>
        </a:p>
      </dgm:t>
    </dgm:pt>
    <dgm:pt modelId="{6B00F592-4517-4624-AF95-FA26BE80BA14}" type="sibTrans" cxnId="{BF0C700C-1A9D-4AB1-87B1-1651A2C7DF00}">
      <dgm:prSet/>
      <dgm:spPr/>
      <dgm:t>
        <a:bodyPr/>
        <a:lstStyle/>
        <a:p>
          <a:endParaRPr lang="en-US"/>
        </a:p>
      </dgm:t>
    </dgm:pt>
    <dgm:pt modelId="{9557B278-E873-4011-86A8-D8FC4C300CDB}">
      <dgm:prSet/>
      <dgm:spPr/>
      <dgm:t>
        <a:bodyPr/>
        <a:lstStyle/>
        <a:p>
          <a:pPr>
            <a:defRPr cap="all"/>
          </a:pPr>
          <a:r>
            <a:rPr lang="en-US" dirty="0">
              <a:solidFill>
                <a:schemeClr val="tx2"/>
              </a:solidFill>
            </a:rPr>
            <a:t>Next Steps</a:t>
          </a:r>
        </a:p>
      </dgm:t>
    </dgm:pt>
    <dgm:pt modelId="{3E671677-818C-41FE-B8EF-E0C190C5D18C}" type="parTrans" cxnId="{5155F74F-2504-4AA6-941D-6490DF5B44E7}">
      <dgm:prSet/>
      <dgm:spPr/>
      <dgm:t>
        <a:bodyPr/>
        <a:lstStyle/>
        <a:p>
          <a:endParaRPr lang="en-US"/>
        </a:p>
      </dgm:t>
    </dgm:pt>
    <dgm:pt modelId="{7548DFAF-A8D8-4A93-95C9-4B70D9B60C58}" type="sibTrans" cxnId="{5155F74F-2504-4AA6-941D-6490DF5B44E7}">
      <dgm:prSet/>
      <dgm:spPr/>
      <dgm:t>
        <a:bodyPr/>
        <a:lstStyle/>
        <a:p>
          <a:endParaRPr lang="en-US"/>
        </a:p>
      </dgm:t>
    </dgm:pt>
    <dgm:pt modelId="{2116110E-C5A0-455C-B969-0A4190D736BC}">
      <dgm:prSet/>
      <dgm:spPr/>
      <dgm:t>
        <a:bodyPr/>
        <a:lstStyle/>
        <a:p>
          <a:pPr>
            <a:defRPr cap="all"/>
          </a:pPr>
          <a:r>
            <a:rPr lang="en-US" dirty="0">
              <a:solidFill>
                <a:schemeClr val="tx2"/>
              </a:solidFill>
            </a:rPr>
            <a:t>Questions</a:t>
          </a:r>
        </a:p>
      </dgm:t>
    </dgm:pt>
    <dgm:pt modelId="{7EC34D15-6A9D-47C5-ABE5-3DD4759E4118}" type="parTrans" cxnId="{94807B41-7B07-4A73-9F95-E47CD4112A10}">
      <dgm:prSet/>
      <dgm:spPr/>
      <dgm:t>
        <a:bodyPr/>
        <a:lstStyle/>
        <a:p>
          <a:endParaRPr lang="en-US"/>
        </a:p>
      </dgm:t>
    </dgm:pt>
    <dgm:pt modelId="{90DBBEC5-D74C-45F3-8745-FEB641ACB0C5}" type="sibTrans" cxnId="{94807B41-7B07-4A73-9F95-E47CD4112A10}">
      <dgm:prSet/>
      <dgm:spPr/>
      <dgm:t>
        <a:bodyPr/>
        <a:lstStyle/>
        <a:p>
          <a:endParaRPr lang="en-US"/>
        </a:p>
      </dgm:t>
    </dgm:pt>
    <dgm:pt modelId="{1B39AFA5-4C1B-424F-8AE5-675909A9462D}" type="pres">
      <dgm:prSet presAssocID="{49E13D6A-8007-4D8D-B73E-AD013F903155}" presName="root" presStyleCnt="0">
        <dgm:presLayoutVars>
          <dgm:dir/>
          <dgm:resizeHandles val="exact"/>
        </dgm:presLayoutVars>
      </dgm:prSet>
      <dgm:spPr/>
    </dgm:pt>
    <dgm:pt modelId="{F17C75DC-D102-432D-928E-2613DD4B994C}" type="pres">
      <dgm:prSet presAssocID="{856C81EA-D439-4AE6-AEAA-64C0B5A181D4}" presName="compNode" presStyleCnt="0"/>
      <dgm:spPr/>
    </dgm:pt>
    <dgm:pt modelId="{FEF005B8-9C7F-4AAA-9319-B9B379E4C24B}" type="pres">
      <dgm:prSet presAssocID="{856C81EA-D439-4AE6-AEAA-64C0B5A181D4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  <a:solidFill>
          <a:schemeClr val="accent2">
            <a:lumMod val="75000"/>
          </a:schemeClr>
        </a:solidFill>
      </dgm:spPr>
    </dgm:pt>
    <dgm:pt modelId="{F9FB8952-8507-4EC5-8ADD-B9BE6D81F504}" type="pres">
      <dgm:prSet presAssocID="{856C81EA-D439-4AE6-AEAA-64C0B5A181D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16D7FC37-B403-492A-AB5D-476229A2C12C}" type="pres">
      <dgm:prSet presAssocID="{856C81EA-D439-4AE6-AEAA-64C0B5A181D4}" presName="spaceRect" presStyleCnt="0"/>
      <dgm:spPr/>
    </dgm:pt>
    <dgm:pt modelId="{0C035987-C38F-4147-8850-81F9054B13B7}" type="pres">
      <dgm:prSet presAssocID="{856C81EA-D439-4AE6-AEAA-64C0B5A181D4}" presName="textRect" presStyleLbl="revTx" presStyleIdx="0" presStyleCnt="4">
        <dgm:presLayoutVars>
          <dgm:chMax val="1"/>
          <dgm:chPref val="1"/>
        </dgm:presLayoutVars>
      </dgm:prSet>
      <dgm:spPr/>
    </dgm:pt>
    <dgm:pt modelId="{C03302B7-B7D9-4D79-A21B-934C259BEBD3}" type="pres">
      <dgm:prSet presAssocID="{F33A6142-E9A6-410B-9312-1075CDA5FB78}" presName="sibTrans" presStyleCnt="0"/>
      <dgm:spPr/>
    </dgm:pt>
    <dgm:pt modelId="{FEE4C623-7D9D-4E95-91F1-ABD07E7069E4}" type="pres">
      <dgm:prSet presAssocID="{6F266EED-2DBB-411E-8136-460ACCF1023E}" presName="compNode" presStyleCnt="0"/>
      <dgm:spPr/>
    </dgm:pt>
    <dgm:pt modelId="{E407EDF9-B971-4219-BDD8-073FF3064733}" type="pres">
      <dgm:prSet presAssocID="{6F266EED-2DBB-411E-8136-460ACCF1023E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6E14C040-9FEB-49E3-A9FF-FC8A8F04A1CB}" type="pres">
      <dgm:prSet presAssocID="{6F266EED-2DBB-411E-8136-460ACCF1023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"/>
        </a:ext>
      </dgm:extLst>
    </dgm:pt>
    <dgm:pt modelId="{88BBA56B-97A6-4792-B91E-E2305A22B1DE}" type="pres">
      <dgm:prSet presAssocID="{6F266EED-2DBB-411E-8136-460ACCF1023E}" presName="spaceRect" presStyleCnt="0"/>
      <dgm:spPr/>
    </dgm:pt>
    <dgm:pt modelId="{293E71E7-0B19-4932-811B-76B2D404714D}" type="pres">
      <dgm:prSet presAssocID="{6F266EED-2DBB-411E-8136-460ACCF1023E}" presName="textRect" presStyleLbl="revTx" presStyleIdx="1" presStyleCnt="4">
        <dgm:presLayoutVars>
          <dgm:chMax val="1"/>
          <dgm:chPref val="1"/>
        </dgm:presLayoutVars>
      </dgm:prSet>
      <dgm:spPr/>
    </dgm:pt>
    <dgm:pt modelId="{A8A3600C-F1FD-4241-8409-638585B3DB93}" type="pres">
      <dgm:prSet presAssocID="{6B00F592-4517-4624-AF95-FA26BE80BA14}" presName="sibTrans" presStyleCnt="0"/>
      <dgm:spPr/>
    </dgm:pt>
    <dgm:pt modelId="{7863239D-8A0C-4CE0-AA6C-851D3E008254}" type="pres">
      <dgm:prSet presAssocID="{9557B278-E873-4011-86A8-D8FC4C300CDB}" presName="compNode" presStyleCnt="0"/>
      <dgm:spPr/>
    </dgm:pt>
    <dgm:pt modelId="{AEF0C62D-FEDF-4D53-9854-D46BE27415B9}" type="pres">
      <dgm:prSet presAssocID="{9557B278-E873-4011-86A8-D8FC4C300CDB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E6BC0F8C-F1F9-4D86-9001-63135C027A72}" type="pres">
      <dgm:prSet presAssocID="{9557B278-E873-4011-86A8-D8FC4C300CD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prints"/>
        </a:ext>
      </dgm:extLst>
    </dgm:pt>
    <dgm:pt modelId="{BC0CE1C1-03A5-40C0-8F16-1EF2C146BE0D}" type="pres">
      <dgm:prSet presAssocID="{9557B278-E873-4011-86A8-D8FC4C300CDB}" presName="spaceRect" presStyleCnt="0"/>
      <dgm:spPr/>
    </dgm:pt>
    <dgm:pt modelId="{2D657863-518B-49FD-B806-4F1D4B8235C0}" type="pres">
      <dgm:prSet presAssocID="{9557B278-E873-4011-86A8-D8FC4C300CDB}" presName="textRect" presStyleLbl="revTx" presStyleIdx="2" presStyleCnt="4">
        <dgm:presLayoutVars>
          <dgm:chMax val="1"/>
          <dgm:chPref val="1"/>
        </dgm:presLayoutVars>
      </dgm:prSet>
      <dgm:spPr/>
    </dgm:pt>
    <dgm:pt modelId="{3D82ACF7-2670-4ECF-8C7C-2534B59A4F29}" type="pres">
      <dgm:prSet presAssocID="{7548DFAF-A8D8-4A93-95C9-4B70D9B60C58}" presName="sibTrans" presStyleCnt="0"/>
      <dgm:spPr/>
    </dgm:pt>
    <dgm:pt modelId="{069C3CF1-B2F9-431E-A426-B09947FF11B1}" type="pres">
      <dgm:prSet presAssocID="{2116110E-C5A0-455C-B969-0A4190D736BC}" presName="compNode" presStyleCnt="0"/>
      <dgm:spPr/>
    </dgm:pt>
    <dgm:pt modelId="{FB15711B-3A5A-470E-9426-7BD453BC2CFB}" type="pres">
      <dgm:prSet presAssocID="{2116110E-C5A0-455C-B969-0A4190D736BC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6062E05E-C2D0-4FFA-BD34-FE1BDC90F87E}" type="pres">
      <dgm:prSet presAssocID="{2116110E-C5A0-455C-B969-0A4190D736B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7326BA03-B5BD-4F74-A68C-E16F7CBA8C48}" type="pres">
      <dgm:prSet presAssocID="{2116110E-C5A0-455C-B969-0A4190D736BC}" presName="spaceRect" presStyleCnt="0"/>
      <dgm:spPr/>
    </dgm:pt>
    <dgm:pt modelId="{6D50F4E4-61B4-4C1F-A4C9-A1BE891B4C48}" type="pres">
      <dgm:prSet presAssocID="{2116110E-C5A0-455C-B969-0A4190D736B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F5B3906-9DA1-49F1-B821-53BF5E3B93C0}" type="presOf" srcId="{2116110E-C5A0-455C-B969-0A4190D736BC}" destId="{6D50F4E4-61B4-4C1F-A4C9-A1BE891B4C48}" srcOrd="0" destOrd="0" presId="urn:microsoft.com/office/officeart/2018/5/layout/IconLeafLabelList"/>
    <dgm:cxn modelId="{BF0C700C-1A9D-4AB1-87B1-1651A2C7DF00}" srcId="{49E13D6A-8007-4D8D-B73E-AD013F903155}" destId="{6F266EED-2DBB-411E-8136-460ACCF1023E}" srcOrd="1" destOrd="0" parTransId="{5F3A84CA-E541-46AF-BFDB-B998603037F8}" sibTransId="{6B00F592-4517-4624-AF95-FA26BE80BA14}"/>
    <dgm:cxn modelId="{94807B41-7B07-4A73-9F95-E47CD4112A10}" srcId="{49E13D6A-8007-4D8D-B73E-AD013F903155}" destId="{2116110E-C5A0-455C-B969-0A4190D736BC}" srcOrd="3" destOrd="0" parTransId="{7EC34D15-6A9D-47C5-ABE5-3DD4759E4118}" sibTransId="{90DBBEC5-D74C-45F3-8745-FEB641ACB0C5}"/>
    <dgm:cxn modelId="{FDC9236E-4D72-4653-8F48-3EACB49F114F}" srcId="{49E13D6A-8007-4D8D-B73E-AD013F903155}" destId="{856C81EA-D439-4AE6-AEAA-64C0B5A181D4}" srcOrd="0" destOrd="0" parTransId="{29F9D77A-3069-4CBF-B291-E95D1675DF27}" sibTransId="{F33A6142-E9A6-410B-9312-1075CDA5FB78}"/>
    <dgm:cxn modelId="{DF387F4F-CB74-4814-BF70-ED0FD60E2E66}" type="presOf" srcId="{49E13D6A-8007-4D8D-B73E-AD013F903155}" destId="{1B39AFA5-4C1B-424F-8AE5-675909A9462D}" srcOrd="0" destOrd="0" presId="urn:microsoft.com/office/officeart/2018/5/layout/IconLeafLabelList"/>
    <dgm:cxn modelId="{5155F74F-2504-4AA6-941D-6490DF5B44E7}" srcId="{49E13D6A-8007-4D8D-B73E-AD013F903155}" destId="{9557B278-E873-4011-86A8-D8FC4C300CDB}" srcOrd="2" destOrd="0" parTransId="{3E671677-818C-41FE-B8EF-E0C190C5D18C}" sibTransId="{7548DFAF-A8D8-4A93-95C9-4B70D9B60C58}"/>
    <dgm:cxn modelId="{4D5BF9B5-1A3F-436A-905E-39CA1328017E}" type="presOf" srcId="{6F266EED-2DBB-411E-8136-460ACCF1023E}" destId="{293E71E7-0B19-4932-811B-76B2D404714D}" srcOrd="0" destOrd="0" presId="urn:microsoft.com/office/officeart/2018/5/layout/IconLeafLabelList"/>
    <dgm:cxn modelId="{522AF9D8-5CCA-4705-A34C-BABA45EEB4DD}" type="presOf" srcId="{9557B278-E873-4011-86A8-D8FC4C300CDB}" destId="{2D657863-518B-49FD-B806-4F1D4B8235C0}" srcOrd="0" destOrd="0" presId="urn:microsoft.com/office/officeart/2018/5/layout/IconLeafLabelList"/>
    <dgm:cxn modelId="{CC7CC1E9-15B5-49FC-A7EB-88C3BB6F86C3}" type="presOf" srcId="{856C81EA-D439-4AE6-AEAA-64C0B5A181D4}" destId="{0C035987-C38F-4147-8850-81F9054B13B7}" srcOrd="0" destOrd="0" presId="urn:microsoft.com/office/officeart/2018/5/layout/IconLeafLabelList"/>
    <dgm:cxn modelId="{29D74102-E3CD-4B67-BDC8-AFD315C84C99}" type="presParOf" srcId="{1B39AFA5-4C1B-424F-8AE5-675909A9462D}" destId="{F17C75DC-D102-432D-928E-2613DD4B994C}" srcOrd="0" destOrd="0" presId="urn:microsoft.com/office/officeart/2018/5/layout/IconLeafLabelList"/>
    <dgm:cxn modelId="{9CBCFCDB-2D20-463E-B096-5D09BF7BB386}" type="presParOf" srcId="{F17C75DC-D102-432D-928E-2613DD4B994C}" destId="{FEF005B8-9C7F-4AAA-9319-B9B379E4C24B}" srcOrd="0" destOrd="0" presId="urn:microsoft.com/office/officeart/2018/5/layout/IconLeafLabelList"/>
    <dgm:cxn modelId="{57271155-E16A-4BCB-B0E3-D7FC1FD3E570}" type="presParOf" srcId="{F17C75DC-D102-432D-928E-2613DD4B994C}" destId="{F9FB8952-8507-4EC5-8ADD-B9BE6D81F504}" srcOrd="1" destOrd="0" presId="urn:microsoft.com/office/officeart/2018/5/layout/IconLeafLabelList"/>
    <dgm:cxn modelId="{D1CCD83E-2201-46F0-A414-0504B05573FB}" type="presParOf" srcId="{F17C75DC-D102-432D-928E-2613DD4B994C}" destId="{16D7FC37-B403-492A-AB5D-476229A2C12C}" srcOrd="2" destOrd="0" presId="urn:microsoft.com/office/officeart/2018/5/layout/IconLeafLabelList"/>
    <dgm:cxn modelId="{ED23709B-7CB8-4971-8705-9C286DB29F79}" type="presParOf" srcId="{F17C75DC-D102-432D-928E-2613DD4B994C}" destId="{0C035987-C38F-4147-8850-81F9054B13B7}" srcOrd="3" destOrd="0" presId="urn:microsoft.com/office/officeart/2018/5/layout/IconLeafLabelList"/>
    <dgm:cxn modelId="{FC8F9501-DD7B-462C-A04A-CE6D2F013416}" type="presParOf" srcId="{1B39AFA5-4C1B-424F-8AE5-675909A9462D}" destId="{C03302B7-B7D9-4D79-A21B-934C259BEBD3}" srcOrd="1" destOrd="0" presId="urn:microsoft.com/office/officeart/2018/5/layout/IconLeafLabelList"/>
    <dgm:cxn modelId="{83792860-7D98-4A85-BBE8-E6B01F5FF28B}" type="presParOf" srcId="{1B39AFA5-4C1B-424F-8AE5-675909A9462D}" destId="{FEE4C623-7D9D-4E95-91F1-ABD07E7069E4}" srcOrd="2" destOrd="0" presId="urn:microsoft.com/office/officeart/2018/5/layout/IconLeafLabelList"/>
    <dgm:cxn modelId="{23F93BB1-05DE-4F01-B9C7-524CA269218F}" type="presParOf" srcId="{FEE4C623-7D9D-4E95-91F1-ABD07E7069E4}" destId="{E407EDF9-B971-4219-BDD8-073FF3064733}" srcOrd="0" destOrd="0" presId="urn:microsoft.com/office/officeart/2018/5/layout/IconLeafLabelList"/>
    <dgm:cxn modelId="{8D6F1C02-4DDD-43CE-9113-C157EA0D516C}" type="presParOf" srcId="{FEE4C623-7D9D-4E95-91F1-ABD07E7069E4}" destId="{6E14C040-9FEB-49E3-A9FF-FC8A8F04A1CB}" srcOrd="1" destOrd="0" presId="urn:microsoft.com/office/officeart/2018/5/layout/IconLeafLabelList"/>
    <dgm:cxn modelId="{987057BE-F1D2-403D-86A0-D03AD483EF2A}" type="presParOf" srcId="{FEE4C623-7D9D-4E95-91F1-ABD07E7069E4}" destId="{88BBA56B-97A6-4792-B91E-E2305A22B1DE}" srcOrd="2" destOrd="0" presId="urn:microsoft.com/office/officeart/2018/5/layout/IconLeafLabelList"/>
    <dgm:cxn modelId="{CC7DE9E9-D7B7-441C-B063-A7CD1EAB4A00}" type="presParOf" srcId="{FEE4C623-7D9D-4E95-91F1-ABD07E7069E4}" destId="{293E71E7-0B19-4932-811B-76B2D404714D}" srcOrd="3" destOrd="0" presId="urn:microsoft.com/office/officeart/2018/5/layout/IconLeafLabelList"/>
    <dgm:cxn modelId="{7F592355-AE33-429F-A960-3BE789A74F75}" type="presParOf" srcId="{1B39AFA5-4C1B-424F-8AE5-675909A9462D}" destId="{A8A3600C-F1FD-4241-8409-638585B3DB93}" srcOrd="3" destOrd="0" presId="urn:microsoft.com/office/officeart/2018/5/layout/IconLeafLabelList"/>
    <dgm:cxn modelId="{597D9389-1563-4890-B40E-AF088643E39C}" type="presParOf" srcId="{1B39AFA5-4C1B-424F-8AE5-675909A9462D}" destId="{7863239D-8A0C-4CE0-AA6C-851D3E008254}" srcOrd="4" destOrd="0" presId="urn:microsoft.com/office/officeart/2018/5/layout/IconLeafLabelList"/>
    <dgm:cxn modelId="{6BFF11BE-7475-4AB7-968A-23D5CAD321B2}" type="presParOf" srcId="{7863239D-8A0C-4CE0-AA6C-851D3E008254}" destId="{AEF0C62D-FEDF-4D53-9854-D46BE27415B9}" srcOrd="0" destOrd="0" presId="urn:microsoft.com/office/officeart/2018/5/layout/IconLeafLabelList"/>
    <dgm:cxn modelId="{A84E91D8-EE7C-493B-8A5C-42D0A78FCCA1}" type="presParOf" srcId="{7863239D-8A0C-4CE0-AA6C-851D3E008254}" destId="{E6BC0F8C-F1F9-4D86-9001-63135C027A72}" srcOrd="1" destOrd="0" presId="urn:microsoft.com/office/officeart/2018/5/layout/IconLeafLabelList"/>
    <dgm:cxn modelId="{65B43016-87FF-40F3-B682-1435637AEF7C}" type="presParOf" srcId="{7863239D-8A0C-4CE0-AA6C-851D3E008254}" destId="{BC0CE1C1-03A5-40C0-8F16-1EF2C146BE0D}" srcOrd="2" destOrd="0" presId="urn:microsoft.com/office/officeart/2018/5/layout/IconLeafLabelList"/>
    <dgm:cxn modelId="{CDE7021C-E53F-44AA-A521-F052E4FAA446}" type="presParOf" srcId="{7863239D-8A0C-4CE0-AA6C-851D3E008254}" destId="{2D657863-518B-49FD-B806-4F1D4B8235C0}" srcOrd="3" destOrd="0" presId="urn:microsoft.com/office/officeart/2018/5/layout/IconLeafLabelList"/>
    <dgm:cxn modelId="{74DB843C-4879-4D4A-A2CF-358171CB1DDC}" type="presParOf" srcId="{1B39AFA5-4C1B-424F-8AE5-675909A9462D}" destId="{3D82ACF7-2670-4ECF-8C7C-2534B59A4F29}" srcOrd="5" destOrd="0" presId="urn:microsoft.com/office/officeart/2018/5/layout/IconLeafLabelList"/>
    <dgm:cxn modelId="{15C0F7E6-20A6-4698-A59C-206EBC43779F}" type="presParOf" srcId="{1B39AFA5-4C1B-424F-8AE5-675909A9462D}" destId="{069C3CF1-B2F9-431E-A426-B09947FF11B1}" srcOrd="6" destOrd="0" presId="urn:microsoft.com/office/officeart/2018/5/layout/IconLeafLabelList"/>
    <dgm:cxn modelId="{51F417DE-FDDE-4F99-B257-92E6AB44289F}" type="presParOf" srcId="{069C3CF1-B2F9-431E-A426-B09947FF11B1}" destId="{FB15711B-3A5A-470E-9426-7BD453BC2CFB}" srcOrd="0" destOrd="0" presId="urn:microsoft.com/office/officeart/2018/5/layout/IconLeafLabelList"/>
    <dgm:cxn modelId="{D57BC637-CB99-4DCF-8D9E-2DD5D9601064}" type="presParOf" srcId="{069C3CF1-B2F9-431E-A426-B09947FF11B1}" destId="{6062E05E-C2D0-4FFA-BD34-FE1BDC90F87E}" srcOrd="1" destOrd="0" presId="urn:microsoft.com/office/officeart/2018/5/layout/IconLeafLabelList"/>
    <dgm:cxn modelId="{5E98F0B3-09F3-4AE4-BE9F-82A480CDCF11}" type="presParOf" srcId="{069C3CF1-B2F9-431E-A426-B09947FF11B1}" destId="{7326BA03-B5BD-4F74-A68C-E16F7CBA8C48}" srcOrd="2" destOrd="0" presId="urn:microsoft.com/office/officeart/2018/5/layout/IconLeafLabelList"/>
    <dgm:cxn modelId="{89371993-A933-47F1-B5F0-5D50B1D7CE93}" type="presParOf" srcId="{069C3CF1-B2F9-431E-A426-B09947FF11B1}" destId="{6D50F4E4-61B4-4C1F-A4C9-A1BE891B4C48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17C256-DA8B-456F-A8CD-68B7E11A7BAA}" type="doc">
      <dgm:prSet loTypeId="urn:microsoft.com/office/officeart/2005/8/layout/hList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EBE6BCB-CE17-4029-BF78-B2FDEE3557F1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 sz="2000" dirty="0"/>
        </a:p>
        <a:p>
          <a:r>
            <a:rPr lang="en-US" sz="2000" dirty="0"/>
            <a:t>Consider lengthening planning horizons for water availability</a:t>
          </a:r>
        </a:p>
      </dgm:t>
    </dgm:pt>
    <dgm:pt modelId="{29D63C5A-D503-42F6-BEC9-779F942A78DD}" type="parTrans" cxnId="{A30B4756-D5E6-4DC5-ACC3-3053703CBEAD}">
      <dgm:prSet/>
      <dgm:spPr/>
      <dgm:t>
        <a:bodyPr/>
        <a:lstStyle/>
        <a:p>
          <a:endParaRPr lang="en-US"/>
        </a:p>
      </dgm:t>
    </dgm:pt>
    <dgm:pt modelId="{47B92C81-53AD-48ED-BA80-6E84616C85A0}" type="sibTrans" cxnId="{A30B4756-D5E6-4DC5-ACC3-3053703CBEAD}">
      <dgm:prSet/>
      <dgm:spPr/>
      <dgm:t>
        <a:bodyPr/>
        <a:lstStyle/>
        <a:p>
          <a:endParaRPr lang="en-US"/>
        </a:p>
      </dgm:t>
    </dgm:pt>
    <dgm:pt modelId="{797BD1D7-622B-4780-B390-1CDF5B049BCA}">
      <dgm:prSet custT="1"/>
      <dgm:spPr/>
      <dgm:t>
        <a:bodyPr/>
        <a:lstStyle/>
        <a:p>
          <a:endParaRPr lang="en-US" sz="2000" dirty="0"/>
        </a:p>
        <a:p>
          <a:r>
            <a:rPr lang="en-US" sz="2000" dirty="0"/>
            <a:t>Explore a variety of approaches to Water Banking</a:t>
          </a:r>
        </a:p>
      </dgm:t>
    </dgm:pt>
    <dgm:pt modelId="{AC33E9BE-BA7B-4259-959F-5D9374388BD2}" type="parTrans" cxnId="{2D18E7A5-DAAC-484F-821D-DB8BD46D94AB}">
      <dgm:prSet/>
      <dgm:spPr/>
      <dgm:t>
        <a:bodyPr/>
        <a:lstStyle/>
        <a:p>
          <a:endParaRPr lang="en-US"/>
        </a:p>
      </dgm:t>
    </dgm:pt>
    <dgm:pt modelId="{D9C5E871-862E-458A-AD99-5EC2ECBF3DFE}" type="sibTrans" cxnId="{2D18E7A5-DAAC-484F-821D-DB8BD46D94AB}">
      <dgm:prSet/>
      <dgm:spPr/>
      <dgm:t>
        <a:bodyPr/>
        <a:lstStyle/>
        <a:p>
          <a:endParaRPr lang="en-US"/>
        </a:p>
      </dgm:t>
    </dgm:pt>
    <dgm:pt modelId="{A6BF51B2-4A56-4F68-967F-046F7C567623}">
      <dgm:prSet custT="1"/>
      <dgm:spPr/>
      <dgm:t>
        <a:bodyPr/>
        <a:lstStyle/>
        <a:p>
          <a:endParaRPr lang="en-US" sz="2000" dirty="0"/>
        </a:p>
        <a:p>
          <a:r>
            <a:rPr lang="en-US" sz="2000" dirty="0"/>
            <a:t>Identify and study alternatives to permit-exempt drinking water wells</a:t>
          </a:r>
        </a:p>
      </dgm:t>
    </dgm:pt>
    <dgm:pt modelId="{75E1550F-7F17-488F-880E-11A2FEA92E67}" type="parTrans" cxnId="{1A6CA40E-8330-4817-AC89-2852CBD7D261}">
      <dgm:prSet/>
      <dgm:spPr/>
      <dgm:t>
        <a:bodyPr/>
        <a:lstStyle/>
        <a:p>
          <a:endParaRPr lang="en-US"/>
        </a:p>
      </dgm:t>
    </dgm:pt>
    <dgm:pt modelId="{1F80E3A6-C9A3-467F-B519-B34A8977FD2D}" type="sibTrans" cxnId="{1A6CA40E-8330-4817-AC89-2852CBD7D261}">
      <dgm:prSet/>
      <dgm:spPr/>
      <dgm:t>
        <a:bodyPr/>
        <a:lstStyle/>
        <a:p>
          <a:endParaRPr lang="en-US"/>
        </a:p>
      </dgm:t>
    </dgm:pt>
    <dgm:pt modelId="{1ED4CD64-02EF-4B3C-978A-F9C2BC121F0E}" type="pres">
      <dgm:prSet presAssocID="{7C17C256-DA8B-456F-A8CD-68B7E11A7BAA}" presName="Name0" presStyleCnt="0">
        <dgm:presLayoutVars>
          <dgm:dir/>
          <dgm:resizeHandles val="exact"/>
        </dgm:presLayoutVars>
      </dgm:prSet>
      <dgm:spPr/>
    </dgm:pt>
    <dgm:pt modelId="{4A1D5DE0-0E34-4890-8D6F-AD5EEADF3A14}" type="pres">
      <dgm:prSet presAssocID="{7C17C256-DA8B-456F-A8CD-68B7E11A7BAA}" presName="fgShape" presStyleLbl="fgShp" presStyleIdx="0" presStyleCnt="1" custFlipHor="1" custScaleX="481" custLinFactNeighborX="-18490" custLinFactNeighborY="6831"/>
      <dgm:spPr/>
    </dgm:pt>
    <dgm:pt modelId="{5DB525A5-6336-4B84-BF66-A975736A46B7}" type="pres">
      <dgm:prSet presAssocID="{7C17C256-DA8B-456F-A8CD-68B7E11A7BAA}" presName="linComp" presStyleCnt="0"/>
      <dgm:spPr/>
    </dgm:pt>
    <dgm:pt modelId="{0BDCD6CC-0010-4D06-AD57-D7D37F6C7D43}" type="pres">
      <dgm:prSet presAssocID="{FEBE6BCB-CE17-4029-BF78-B2FDEE3557F1}" presName="compNode" presStyleCnt="0"/>
      <dgm:spPr/>
    </dgm:pt>
    <dgm:pt modelId="{0E89B86C-CB98-4621-AE8B-BE903EAF6950}" type="pres">
      <dgm:prSet presAssocID="{FEBE6BCB-CE17-4029-BF78-B2FDEE3557F1}" presName="bkgdShape" presStyleLbl="node1" presStyleIdx="0" presStyleCnt="3" custLinFactNeighborX="-78473" custLinFactNeighborY="-6027"/>
      <dgm:spPr/>
    </dgm:pt>
    <dgm:pt modelId="{BE89F5BC-B4CC-4D3C-B380-722BCAB9F4FD}" type="pres">
      <dgm:prSet presAssocID="{FEBE6BCB-CE17-4029-BF78-B2FDEE3557F1}" presName="nodeTx" presStyleLbl="node1" presStyleIdx="0" presStyleCnt="3">
        <dgm:presLayoutVars>
          <dgm:bulletEnabled val="1"/>
        </dgm:presLayoutVars>
      </dgm:prSet>
      <dgm:spPr/>
    </dgm:pt>
    <dgm:pt modelId="{969BA4E6-003B-480B-BA9D-C5CDDCCA70AC}" type="pres">
      <dgm:prSet presAssocID="{FEBE6BCB-CE17-4029-BF78-B2FDEE3557F1}" presName="invisiNode" presStyleLbl="node1" presStyleIdx="0" presStyleCnt="3"/>
      <dgm:spPr/>
    </dgm:pt>
    <dgm:pt modelId="{04112CAE-8A3B-44BE-9AFB-F625416AB576}" type="pres">
      <dgm:prSet presAssocID="{FEBE6BCB-CE17-4029-BF78-B2FDEE3557F1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F596B404-88B5-446D-A963-472D2FED5C20}" type="pres">
      <dgm:prSet presAssocID="{47B92C81-53AD-48ED-BA80-6E84616C85A0}" presName="sibTrans" presStyleLbl="sibTrans2D1" presStyleIdx="0" presStyleCnt="0"/>
      <dgm:spPr/>
    </dgm:pt>
    <dgm:pt modelId="{61F7B745-B249-428E-8AE1-A257574A06AB}" type="pres">
      <dgm:prSet presAssocID="{797BD1D7-622B-4780-B390-1CDF5B049BCA}" presName="compNode" presStyleCnt="0"/>
      <dgm:spPr/>
    </dgm:pt>
    <dgm:pt modelId="{F52247F8-FE50-4699-A1CB-C1924ED94769}" type="pres">
      <dgm:prSet presAssocID="{797BD1D7-622B-4780-B390-1CDF5B049BCA}" presName="bkgdShape" presStyleLbl="node1" presStyleIdx="1" presStyleCnt="3"/>
      <dgm:spPr/>
    </dgm:pt>
    <dgm:pt modelId="{00555C41-DA20-4AC3-8BB2-0DC975AF152B}" type="pres">
      <dgm:prSet presAssocID="{797BD1D7-622B-4780-B390-1CDF5B049BCA}" presName="nodeTx" presStyleLbl="node1" presStyleIdx="1" presStyleCnt="3">
        <dgm:presLayoutVars>
          <dgm:bulletEnabled val="1"/>
        </dgm:presLayoutVars>
      </dgm:prSet>
      <dgm:spPr/>
    </dgm:pt>
    <dgm:pt modelId="{E9E3B11D-A3DC-404B-8463-92D353782F5A}" type="pres">
      <dgm:prSet presAssocID="{797BD1D7-622B-4780-B390-1CDF5B049BCA}" presName="invisiNode" presStyleLbl="node1" presStyleIdx="1" presStyleCnt="3"/>
      <dgm:spPr/>
    </dgm:pt>
    <dgm:pt modelId="{3AA1D346-1088-4B4B-A6B3-CCC03A7FF7CA}" type="pres">
      <dgm:prSet presAssocID="{797BD1D7-622B-4780-B390-1CDF5B049BCA}" presName="imagNode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60680E28-0852-45EC-81FD-342B81E9831C}" type="pres">
      <dgm:prSet presAssocID="{D9C5E871-862E-458A-AD99-5EC2ECBF3DFE}" presName="sibTrans" presStyleLbl="sibTrans2D1" presStyleIdx="0" presStyleCnt="0"/>
      <dgm:spPr/>
    </dgm:pt>
    <dgm:pt modelId="{7BBE9224-6881-40EA-9642-36B632565BF6}" type="pres">
      <dgm:prSet presAssocID="{A6BF51B2-4A56-4F68-967F-046F7C567623}" presName="compNode" presStyleCnt="0"/>
      <dgm:spPr/>
    </dgm:pt>
    <dgm:pt modelId="{2A4F4316-BD1F-45FD-9B66-4C1634772FDB}" type="pres">
      <dgm:prSet presAssocID="{A6BF51B2-4A56-4F68-967F-046F7C567623}" presName="bkgdShape" presStyleLbl="node1" presStyleIdx="2" presStyleCnt="3" custLinFactNeighborY="279"/>
      <dgm:spPr/>
    </dgm:pt>
    <dgm:pt modelId="{E82B1AE3-A2BD-4FE3-BF69-2F4523ACDFB9}" type="pres">
      <dgm:prSet presAssocID="{A6BF51B2-4A56-4F68-967F-046F7C567623}" presName="nodeTx" presStyleLbl="node1" presStyleIdx="2" presStyleCnt="3">
        <dgm:presLayoutVars>
          <dgm:bulletEnabled val="1"/>
        </dgm:presLayoutVars>
      </dgm:prSet>
      <dgm:spPr/>
    </dgm:pt>
    <dgm:pt modelId="{FE33DE22-7FE0-4131-BB4B-6AEA6378F258}" type="pres">
      <dgm:prSet presAssocID="{A6BF51B2-4A56-4F68-967F-046F7C567623}" presName="invisiNode" presStyleLbl="node1" presStyleIdx="2" presStyleCnt="3"/>
      <dgm:spPr/>
    </dgm:pt>
    <dgm:pt modelId="{3073C1AB-C24B-4BD0-9A8F-595F48236CFF}" type="pres">
      <dgm:prSet presAssocID="{A6BF51B2-4A56-4F68-967F-046F7C567623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</dgm:ptLst>
  <dgm:cxnLst>
    <dgm:cxn modelId="{1A6CA40E-8330-4817-AC89-2852CBD7D261}" srcId="{7C17C256-DA8B-456F-A8CD-68B7E11A7BAA}" destId="{A6BF51B2-4A56-4F68-967F-046F7C567623}" srcOrd="2" destOrd="0" parTransId="{75E1550F-7F17-488F-880E-11A2FEA92E67}" sibTransId="{1F80E3A6-C9A3-467F-B519-B34A8977FD2D}"/>
    <dgm:cxn modelId="{F0562A25-46C0-4CF4-99F8-6EF90F5DB8B1}" type="presOf" srcId="{D9C5E871-862E-458A-AD99-5EC2ECBF3DFE}" destId="{60680E28-0852-45EC-81FD-342B81E9831C}" srcOrd="0" destOrd="0" presId="urn:microsoft.com/office/officeart/2005/8/layout/hList7"/>
    <dgm:cxn modelId="{0DBEBE32-8D63-4C47-B2E6-FF4171F01DE4}" type="presOf" srcId="{7C17C256-DA8B-456F-A8CD-68B7E11A7BAA}" destId="{1ED4CD64-02EF-4B3C-978A-F9C2BC121F0E}" srcOrd="0" destOrd="0" presId="urn:microsoft.com/office/officeart/2005/8/layout/hList7"/>
    <dgm:cxn modelId="{C8352562-43E3-4311-BA9A-66525F98EB31}" type="presOf" srcId="{A6BF51B2-4A56-4F68-967F-046F7C567623}" destId="{E82B1AE3-A2BD-4FE3-BF69-2F4523ACDFB9}" srcOrd="1" destOrd="0" presId="urn:microsoft.com/office/officeart/2005/8/layout/hList7"/>
    <dgm:cxn modelId="{1AB43B67-8382-453D-A58D-984FF4E1DFD8}" type="presOf" srcId="{A6BF51B2-4A56-4F68-967F-046F7C567623}" destId="{2A4F4316-BD1F-45FD-9B66-4C1634772FDB}" srcOrd="0" destOrd="0" presId="urn:microsoft.com/office/officeart/2005/8/layout/hList7"/>
    <dgm:cxn modelId="{A30B4756-D5E6-4DC5-ACC3-3053703CBEAD}" srcId="{7C17C256-DA8B-456F-A8CD-68B7E11A7BAA}" destId="{FEBE6BCB-CE17-4029-BF78-B2FDEE3557F1}" srcOrd="0" destOrd="0" parTransId="{29D63C5A-D503-42F6-BEC9-779F942A78DD}" sibTransId="{47B92C81-53AD-48ED-BA80-6E84616C85A0}"/>
    <dgm:cxn modelId="{69BDC685-C8D5-409E-82ED-CE2FC8533088}" type="presOf" srcId="{FEBE6BCB-CE17-4029-BF78-B2FDEE3557F1}" destId="{0E89B86C-CB98-4621-AE8B-BE903EAF6950}" srcOrd="0" destOrd="0" presId="urn:microsoft.com/office/officeart/2005/8/layout/hList7"/>
    <dgm:cxn modelId="{AFBC35A4-FB40-4EF6-90B1-A7E1084A0A2C}" type="presOf" srcId="{FEBE6BCB-CE17-4029-BF78-B2FDEE3557F1}" destId="{BE89F5BC-B4CC-4D3C-B380-722BCAB9F4FD}" srcOrd="1" destOrd="0" presId="urn:microsoft.com/office/officeart/2005/8/layout/hList7"/>
    <dgm:cxn modelId="{2D18E7A5-DAAC-484F-821D-DB8BD46D94AB}" srcId="{7C17C256-DA8B-456F-A8CD-68B7E11A7BAA}" destId="{797BD1D7-622B-4780-B390-1CDF5B049BCA}" srcOrd="1" destOrd="0" parTransId="{AC33E9BE-BA7B-4259-959F-5D9374388BD2}" sibTransId="{D9C5E871-862E-458A-AD99-5EC2ECBF3DFE}"/>
    <dgm:cxn modelId="{B6BFF5B3-735B-42EE-8E10-A861AC5251E6}" type="presOf" srcId="{47B92C81-53AD-48ED-BA80-6E84616C85A0}" destId="{F596B404-88B5-446D-A963-472D2FED5C20}" srcOrd="0" destOrd="0" presId="urn:microsoft.com/office/officeart/2005/8/layout/hList7"/>
    <dgm:cxn modelId="{718EEACA-D422-4EB3-92A8-BAD575499573}" type="presOf" srcId="{797BD1D7-622B-4780-B390-1CDF5B049BCA}" destId="{F52247F8-FE50-4699-A1CB-C1924ED94769}" srcOrd="0" destOrd="0" presId="urn:microsoft.com/office/officeart/2005/8/layout/hList7"/>
    <dgm:cxn modelId="{3D71EDF6-59BD-49D4-9E92-DB7A40CA674B}" type="presOf" srcId="{797BD1D7-622B-4780-B390-1CDF5B049BCA}" destId="{00555C41-DA20-4AC3-8BB2-0DC975AF152B}" srcOrd="1" destOrd="0" presId="urn:microsoft.com/office/officeart/2005/8/layout/hList7"/>
    <dgm:cxn modelId="{76377846-6EC7-4109-BE32-6DD16A3D94F6}" type="presParOf" srcId="{1ED4CD64-02EF-4B3C-978A-F9C2BC121F0E}" destId="{4A1D5DE0-0E34-4890-8D6F-AD5EEADF3A14}" srcOrd="0" destOrd="0" presId="urn:microsoft.com/office/officeart/2005/8/layout/hList7"/>
    <dgm:cxn modelId="{D74B9806-8118-4B3A-BB0C-26E237E644C8}" type="presParOf" srcId="{1ED4CD64-02EF-4B3C-978A-F9C2BC121F0E}" destId="{5DB525A5-6336-4B84-BF66-A975736A46B7}" srcOrd="1" destOrd="0" presId="urn:microsoft.com/office/officeart/2005/8/layout/hList7"/>
    <dgm:cxn modelId="{63B76FE0-4CF8-4FDB-85EA-530EA99127C1}" type="presParOf" srcId="{5DB525A5-6336-4B84-BF66-A975736A46B7}" destId="{0BDCD6CC-0010-4D06-AD57-D7D37F6C7D43}" srcOrd="0" destOrd="0" presId="urn:microsoft.com/office/officeart/2005/8/layout/hList7"/>
    <dgm:cxn modelId="{849B923B-16F5-42BE-B0E9-1D6AF4FACD01}" type="presParOf" srcId="{0BDCD6CC-0010-4D06-AD57-D7D37F6C7D43}" destId="{0E89B86C-CB98-4621-AE8B-BE903EAF6950}" srcOrd="0" destOrd="0" presId="urn:microsoft.com/office/officeart/2005/8/layout/hList7"/>
    <dgm:cxn modelId="{C5F0140C-2FAF-4046-8EAC-EAF16463FF5C}" type="presParOf" srcId="{0BDCD6CC-0010-4D06-AD57-D7D37F6C7D43}" destId="{BE89F5BC-B4CC-4D3C-B380-722BCAB9F4FD}" srcOrd="1" destOrd="0" presId="urn:microsoft.com/office/officeart/2005/8/layout/hList7"/>
    <dgm:cxn modelId="{B7590F99-2BE1-4C02-B150-F681AAB1D7CE}" type="presParOf" srcId="{0BDCD6CC-0010-4D06-AD57-D7D37F6C7D43}" destId="{969BA4E6-003B-480B-BA9D-C5CDDCCA70AC}" srcOrd="2" destOrd="0" presId="urn:microsoft.com/office/officeart/2005/8/layout/hList7"/>
    <dgm:cxn modelId="{F26BB460-C5B8-4656-86E2-E763A1007E3E}" type="presParOf" srcId="{0BDCD6CC-0010-4D06-AD57-D7D37F6C7D43}" destId="{04112CAE-8A3B-44BE-9AFB-F625416AB576}" srcOrd="3" destOrd="0" presId="urn:microsoft.com/office/officeart/2005/8/layout/hList7"/>
    <dgm:cxn modelId="{F97893E1-4967-47E0-8E63-93D1656B09BD}" type="presParOf" srcId="{5DB525A5-6336-4B84-BF66-A975736A46B7}" destId="{F596B404-88B5-446D-A963-472D2FED5C20}" srcOrd="1" destOrd="0" presId="urn:microsoft.com/office/officeart/2005/8/layout/hList7"/>
    <dgm:cxn modelId="{8E7F63FC-5EBE-4895-8113-2BF9D5557591}" type="presParOf" srcId="{5DB525A5-6336-4B84-BF66-A975736A46B7}" destId="{61F7B745-B249-428E-8AE1-A257574A06AB}" srcOrd="2" destOrd="0" presId="urn:microsoft.com/office/officeart/2005/8/layout/hList7"/>
    <dgm:cxn modelId="{1C3615FC-1690-459D-B405-0FC1C09C53BE}" type="presParOf" srcId="{61F7B745-B249-428E-8AE1-A257574A06AB}" destId="{F52247F8-FE50-4699-A1CB-C1924ED94769}" srcOrd="0" destOrd="0" presId="urn:microsoft.com/office/officeart/2005/8/layout/hList7"/>
    <dgm:cxn modelId="{8C5637F3-A587-4804-B30A-A1C4DCF34B93}" type="presParOf" srcId="{61F7B745-B249-428E-8AE1-A257574A06AB}" destId="{00555C41-DA20-4AC3-8BB2-0DC975AF152B}" srcOrd="1" destOrd="0" presId="urn:microsoft.com/office/officeart/2005/8/layout/hList7"/>
    <dgm:cxn modelId="{158679C5-7093-451C-8AA2-28566E102B53}" type="presParOf" srcId="{61F7B745-B249-428E-8AE1-A257574A06AB}" destId="{E9E3B11D-A3DC-404B-8463-92D353782F5A}" srcOrd="2" destOrd="0" presId="urn:microsoft.com/office/officeart/2005/8/layout/hList7"/>
    <dgm:cxn modelId="{C4AD6ECD-FE34-4B81-B6C1-5E6037EE11B0}" type="presParOf" srcId="{61F7B745-B249-428E-8AE1-A257574A06AB}" destId="{3AA1D346-1088-4B4B-A6B3-CCC03A7FF7CA}" srcOrd="3" destOrd="0" presId="urn:microsoft.com/office/officeart/2005/8/layout/hList7"/>
    <dgm:cxn modelId="{391F3BC4-D137-472C-8323-31F586757911}" type="presParOf" srcId="{5DB525A5-6336-4B84-BF66-A975736A46B7}" destId="{60680E28-0852-45EC-81FD-342B81E9831C}" srcOrd="3" destOrd="0" presId="urn:microsoft.com/office/officeart/2005/8/layout/hList7"/>
    <dgm:cxn modelId="{02313CCB-4793-43A6-971A-2C4FD80F9CE6}" type="presParOf" srcId="{5DB525A5-6336-4B84-BF66-A975736A46B7}" destId="{7BBE9224-6881-40EA-9642-36B632565BF6}" srcOrd="4" destOrd="0" presId="urn:microsoft.com/office/officeart/2005/8/layout/hList7"/>
    <dgm:cxn modelId="{3B5E91C2-5E29-4DAC-928B-BB918491EAD1}" type="presParOf" srcId="{7BBE9224-6881-40EA-9642-36B632565BF6}" destId="{2A4F4316-BD1F-45FD-9B66-4C1634772FDB}" srcOrd="0" destOrd="0" presId="urn:microsoft.com/office/officeart/2005/8/layout/hList7"/>
    <dgm:cxn modelId="{40A8C0AB-E47C-42F5-9970-91F1110289ED}" type="presParOf" srcId="{7BBE9224-6881-40EA-9642-36B632565BF6}" destId="{E82B1AE3-A2BD-4FE3-BF69-2F4523ACDFB9}" srcOrd="1" destOrd="0" presId="urn:microsoft.com/office/officeart/2005/8/layout/hList7"/>
    <dgm:cxn modelId="{C9A75252-7623-4AE9-837B-0159463419D0}" type="presParOf" srcId="{7BBE9224-6881-40EA-9642-36B632565BF6}" destId="{FE33DE22-7FE0-4131-BB4B-6AEA6378F258}" srcOrd="2" destOrd="0" presId="urn:microsoft.com/office/officeart/2005/8/layout/hList7"/>
    <dgm:cxn modelId="{C0585376-F0C4-4E9A-AD17-2F2BC8447C8F}" type="presParOf" srcId="{7BBE9224-6881-40EA-9642-36B632565BF6}" destId="{3073C1AB-C24B-4BD0-9A8F-595F48236CF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005B8-9C7F-4AAA-9319-B9B379E4C24B}">
      <dsp:nvSpPr>
        <dsp:cNvPr id="0" name=""/>
        <dsp:cNvSpPr/>
      </dsp:nvSpPr>
      <dsp:spPr>
        <a:xfrm>
          <a:off x="658215" y="659216"/>
          <a:ext cx="1250350" cy="12503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B8952-8507-4EC5-8ADD-B9BE6D81F504}">
      <dsp:nvSpPr>
        <dsp:cNvPr id="0" name=""/>
        <dsp:cNvSpPr/>
      </dsp:nvSpPr>
      <dsp:spPr>
        <a:xfrm>
          <a:off x="924683" y="925685"/>
          <a:ext cx="717414" cy="7174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35987-C38F-4147-8850-81F9054B13B7}">
      <dsp:nvSpPr>
        <dsp:cNvPr id="0" name=""/>
        <dsp:cNvSpPr/>
      </dsp:nvSpPr>
      <dsp:spPr>
        <a:xfrm>
          <a:off x="258512" y="2299021"/>
          <a:ext cx="204975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dirty="0">
              <a:solidFill>
                <a:schemeClr val="tx2"/>
              </a:solidFill>
            </a:rPr>
            <a:t>Background on Comprehensive Plan</a:t>
          </a:r>
        </a:p>
      </dsp:txBody>
      <dsp:txXfrm>
        <a:off x="258512" y="2299021"/>
        <a:ext cx="2049755" cy="720000"/>
      </dsp:txXfrm>
    </dsp:sp>
    <dsp:sp modelId="{E407EDF9-B971-4219-BDD8-073FF3064733}">
      <dsp:nvSpPr>
        <dsp:cNvPr id="0" name=""/>
        <dsp:cNvSpPr/>
      </dsp:nvSpPr>
      <dsp:spPr>
        <a:xfrm>
          <a:off x="3066677" y="659216"/>
          <a:ext cx="1250350" cy="12503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4C040-9FEB-49E3-A9FF-FC8A8F04A1CB}">
      <dsp:nvSpPr>
        <dsp:cNvPr id="0" name=""/>
        <dsp:cNvSpPr/>
      </dsp:nvSpPr>
      <dsp:spPr>
        <a:xfrm>
          <a:off x="3333145" y="925685"/>
          <a:ext cx="717414" cy="7174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E71E7-0B19-4932-811B-76B2D404714D}">
      <dsp:nvSpPr>
        <dsp:cNvPr id="0" name=""/>
        <dsp:cNvSpPr/>
      </dsp:nvSpPr>
      <dsp:spPr>
        <a:xfrm>
          <a:off x="2666975" y="2299021"/>
          <a:ext cx="204975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dirty="0">
              <a:solidFill>
                <a:schemeClr val="tx2"/>
              </a:solidFill>
            </a:rPr>
            <a:t>Introduce Proposed new policy directions</a:t>
          </a:r>
        </a:p>
      </dsp:txBody>
      <dsp:txXfrm>
        <a:off x="2666975" y="2299021"/>
        <a:ext cx="2049755" cy="720000"/>
      </dsp:txXfrm>
    </dsp:sp>
    <dsp:sp modelId="{AEF0C62D-FEDF-4D53-9854-D46BE27415B9}">
      <dsp:nvSpPr>
        <dsp:cNvPr id="0" name=""/>
        <dsp:cNvSpPr/>
      </dsp:nvSpPr>
      <dsp:spPr>
        <a:xfrm>
          <a:off x="5475139" y="659216"/>
          <a:ext cx="1250350" cy="12503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C0F8C-F1F9-4D86-9001-63135C027A72}">
      <dsp:nvSpPr>
        <dsp:cNvPr id="0" name=""/>
        <dsp:cNvSpPr/>
      </dsp:nvSpPr>
      <dsp:spPr>
        <a:xfrm>
          <a:off x="5741608" y="925685"/>
          <a:ext cx="717414" cy="7174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57863-518B-49FD-B806-4F1D4B8235C0}">
      <dsp:nvSpPr>
        <dsp:cNvPr id="0" name=""/>
        <dsp:cNvSpPr/>
      </dsp:nvSpPr>
      <dsp:spPr>
        <a:xfrm>
          <a:off x="5075437" y="2299021"/>
          <a:ext cx="204975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dirty="0">
              <a:solidFill>
                <a:schemeClr val="tx2"/>
              </a:solidFill>
            </a:rPr>
            <a:t>Next Steps</a:t>
          </a:r>
        </a:p>
      </dsp:txBody>
      <dsp:txXfrm>
        <a:off x="5075437" y="2299021"/>
        <a:ext cx="2049755" cy="720000"/>
      </dsp:txXfrm>
    </dsp:sp>
    <dsp:sp modelId="{FB15711B-3A5A-470E-9426-7BD453BC2CFB}">
      <dsp:nvSpPr>
        <dsp:cNvPr id="0" name=""/>
        <dsp:cNvSpPr/>
      </dsp:nvSpPr>
      <dsp:spPr>
        <a:xfrm>
          <a:off x="7883602" y="659216"/>
          <a:ext cx="1250350" cy="12503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62E05E-C2D0-4FFA-BD34-FE1BDC90F87E}">
      <dsp:nvSpPr>
        <dsp:cNvPr id="0" name=""/>
        <dsp:cNvSpPr/>
      </dsp:nvSpPr>
      <dsp:spPr>
        <a:xfrm>
          <a:off x="8150070" y="925685"/>
          <a:ext cx="717414" cy="71741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0F4E4-61B4-4C1F-A4C9-A1BE891B4C48}">
      <dsp:nvSpPr>
        <dsp:cNvPr id="0" name=""/>
        <dsp:cNvSpPr/>
      </dsp:nvSpPr>
      <dsp:spPr>
        <a:xfrm>
          <a:off x="7483900" y="2299021"/>
          <a:ext cx="204975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 dirty="0">
              <a:solidFill>
                <a:schemeClr val="tx2"/>
              </a:solidFill>
            </a:rPr>
            <a:t>Questions</a:t>
          </a:r>
        </a:p>
      </dsp:txBody>
      <dsp:txXfrm>
        <a:off x="7483900" y="2299021"/>
        <a:ext cx="2049755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9B86C-CB98-4621-AE8B-BE903EAF6950}">
      <dsp:nvSpPr>
        <dsp:cNvPr id="0" name=""/>
        <dsp:cNvSpPr/>
      </dsp:nvSpPr>
      <dsp:spPr>
        <a:xfrm>
          <a:off x="0" y="0"/>
          <a:ext cx="3113387" cy="293468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Consider lengthening planning horizons for water availability</a:t>
          </a:r>
        </a:p>
      </dsp:txBody>
      <dsp:txXfrm>
        <a:off x="0" y="1173873"/>
        <a:ext cx="3113387" cy="1173873"/>
      </dsp:txXfrm>
    </dsp:sp>
    <dsp:sp modelId="{04112CAE-8A3B-44BE-9AFB-F625416AB576}">
      <dsp:nvSpPr>
        <dsp:cNvPr id="0" name=""/>
        <dsp:cNvSpPr/>
      </dsp:nvSpPr>
      <dsp:spPr>
        <a:xfrm>
          <a:off x="1070070" y="176080"/>
          <a:ext cx="977249" cy="97724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2247F8-FE50-4699-A1CB-C1924ED94769}">
      <dsp:nvSpPr>
        <dsp:cNvPr id="0" name=""/>
        <dsp:cNvSpPr/>
      </dsp:nvSpPr>
      <dsp:spPr>
        <a:xfrm>
          <a:off x="3208790" y="0"/>
          <a:ext cx="3113387" cy="2934683"/>
        </a:xfrm>
        <a:prstGeom prst="roundRect">
          <a:avLst>
            <a:gd name="adj" fmla="val 10000"/>
          </a:avLst>
        </a:prstGeom>
        <a:solidFill>
          <a:schemeClr val="accent2">
            <a:hueOff val="-5510672"/>
            <a:satOff val="13967"/>
            <a:lumOff val="-1656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Explore a variety of approaches to Water Banking</a:t>
          </a:r>
        </a:p>
      </dsp:txBody>
      <dsp:txXfrm>
        <a:off x="3208790" y="1173873"/>
        <a:ext cx="3113387" cy="1173873"/>
      </dsp:txXfrm>
    </dsp:sp>
    <dsp:sp modelId="{3AA1D346-1088-4B4B-A6B3-CCC03A7FF7CA}">
      <dsp:nvSpPr>
        <dsp:cNvPr id="0" name=""/>
        <dsp:cNvSpPr/>
      </dsp:nvSpPr>
      <dsp:spPr>
        <a:xfrm>
          <a:off x="4276859" y="176080"/>
          <a:ext cx="977249" cy="97724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4F4316-BD1F-45FD-9B66-4C1634772FDB}">
      <dsp:nvSpPr>
        <dsp:cNvPr id="0" name=""/>
        <dsp:cNvSpPr/>
      </dsp:nvSpPr>
      <dsp:spPr>
        <a:xfrm>
          <a:off x="6415579" y="0"/>
          <a:ext cx="3113387" cy="2934683"/>
        </a:xfrm>
        <a:prstGeom prst="roundRect">
          <a:avLst>
            <a:gd name="adj" fmla="val 10000"/>
          </a:avLst>
        </a:prstGeom>
        <a:solidFill>
          <a:schemeClr val="accent2">
            <a:hueOff val="-11021344"/>
            <a:satOff val="27935"/>
            <a:lumOff val="-3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Identify and study alternatives to permit-exempt drinking water wells</a:t>
          </a:r>
        </a:p>
      </dsp:txBody>
      <dsp:txXfrm>
        <a:off x="6415579" y="1173873"/>
        <a:ext cx="3113387" cy="1173873"/>
      </dsp:txXfrm>
    </dsp:sp>
    <dsp:sp modelId="{3073C1AB-C24B-4BD0-9A8F-595F48236CFF}">
      <dsp:nvSpPr>
        <dsp:cNvPr id="0" name=""/>
        <dsp:cNvSpPr/>
      </dsp:nvSpPr>
      <dsp:spPr>
        <a:xfrm>
          <a:off x="7483648" y="176080"/>
          <a:ext cx="977249" cy="97724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1D5DE0-0E34-4890-8D6F-AD5EEADF3A14}">
      <dsp:nvSpPr>
        <dsp:cNvPr id="0" name=""/>
        <dsp:cNvSpPr/>
      </dsp:nvSpPr>
      <dsp:spPr>
        <a:xfrm flipH="1">
          <a:off x="3123101" y="2377816"/>
          <a:ext cx="42176" cy="440202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ACBD2-C1C2-4318-B2A9-C063A8E82935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CA412-888E-46ED-9789-B95C52AA1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4E6A4-DE30-4011-BAD3-FA5C0079A4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6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4E6A4-DE30-4011-BAD3-FA5C0079A4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29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4E6A4-DE30-4011-BAD3-FA5C0079A4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55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4E6A4-DE30-4011-BAD3-FA5C0079A4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5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4E6A4-DE30-4011-BAD3-FA5C0079A4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35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4E6A4-DE30-4011-BAD3-FA5C0079A4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60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Will verbally go into detail for each bullet item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1CA412-888E-46ED-9789-B95C52AA16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41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&lt;a </a:t>
            </a:r>
            <a:r>
              <a:rPr lang="en-US" dirty="0" err="1"/>
              <a:t>href</a:t>
            </a:r>
            <a:r>
              <a:rPr lang="en-US" dirty="0"/>
              <a:t>="https://pixabay.com/users/ltapsah-2465371/?</a:t>
            </a:r>
            <a:r>
              <a:rPr lang="en-US" dirty="0" err="1"/>
              <a:t>utm_source</a:t>
            </a:r>
            <a:r>
              <a:rPr lang="en-US" dirty="0"/>
              <a:t>=</a:t>
            </a:r>
            <a:r>
              <a:rPr lang="en-US" dirty="0" err="1"/>
              <a:t>link-attribution&amp;utm_medium</a:t>
            </a:r>
            <a:r>
              <a:rPr lang="en-US" dirty="0"/>
              <a:t>=</a:t>
            </a:r>
            <a:r>
              <a:rPr lang="en-US" dirty="0" err="1"/>
              <a:t>referral&amp;utm_campaign</a:t>
            </a:r>
            <a:r>
              <a:rPr lang="en-US" dirty="0"/>
              <a:t>=</a:t>
            </a:r>
            <a:r>
              <a:rPr lang="en-US" dirty="0" err="1"/>
              <a:t>image&amp;utm_content</a:t>
            </a:r>
            <a:r>
              <a:rPr lang="en-US" dirty="0"/>
              <a:t>=6865645"&gt;</a:t>
            </a:r>
            <a:r>
              <a:rPr lang="en-US" dirty="0" err="1"/>
              <a:t>Tapani</a:t>
            </a:r>
            <a:r>
              <a:rPr lang="en-US" dirty="0"/>
              <a:t> Hellman&lt;/a&gt; from &lt;a </a:t>
            </a:r>
            <a:r>
              <a:rPr lang="en-US" dirty="0" err="1"/>
              <a:t>href</a:t>
            </a:r>
            <a:r>
              <a:rPr lang="en-US" dirty="0"/>
              <a:t>="https://pixabay.com//?</a:t>
            </a:r>
            <a:r>
              <a:rPr lang="en-US" dirty="0" err="1"/>
              <a:t>utm_source</a:t>
            </a:r>
            <a:r>
              <a:rPr lang="en-US" dirty="0"/>
              <a:t>=</a:t>
            </a:r>
            <a:r>
              <a:rPr lang="en-US" dirty="0" err="1"/>
              <a:t>link-attribution&amp;utm_medium</a:t>
            </a:r>
            <a:r>
              <a:rPr lang="en-US" dirty="0"/>
              <a:t>=</a:t>
            </a:r>
            <a:r>
              <a:rPr lang="en-US" dirty="0" err="1"/>
              <a:t>referral&amp;utm_campaign</a:t>
            </a:r>
            <a:r>
              <a:rPr lang="en-US" dirty="0"/>
              <a:t>=</a:t>
            </a:r>
            <a:r>
              <a:rPr lang="en-US" dirty="0" err="1"/>
              <a:t>image&amp;utm_content</a:t>
            </a:r>
            <a:r>
              <a:rPr lang="en-US" dirty="0"/>
              <a:t>=6865645"&gt;</a:t>
            </a:r>
            <a:r>
              <a:rPr lang="en-US" dirty="0" err="1"/>
              <a:t>Pixabay</a:t>
            </a:r>
            <a:r>
              <a:rPr lang="en-US" dirty="0"/>
              <a:t>&lt;/a&gt;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1CA412-888E-46ED-9789-B95C52AA16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7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31944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17474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6D656255-EE53-4281-899C-880E94469E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CB39F18-80EB-4A21-BC33-5EA6FA8ED9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5" y="6152225"/>
            <a:ext cx="1018668" cy="70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0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28232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13762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3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10477" y="6403296"/>
            <a:ext cx="911939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96007" y="6403296"/>
            <a:ext cx="683339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6560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19354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04884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63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19354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04884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9720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45988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1518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34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28232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13762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15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92721" y="6360619"/>
            <a:ext cx="911939" cy="365125"/>
          </a:xfrm>
        </p:spPr>
        <p:txBody>
          <a:bodyPr/>
          <a:lstStyle>
            <a:lvl1pPr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8251" y="6360619"/>
            <a:ext cx="683339" cy="365125"/>
          </a:xfrm>
        </p:spPr>
        <p:txBody>
          <a:bodyPr/>
          <a:lstStyle>
            <a:lvl1pPr>
              <a:defRPr sz="9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5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10477" y="6367786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96007" y="6367786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D4EFFB0A-BAD9-4827-B276-D90927B4A8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4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10476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96006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B241CF62-0B30-4491-97EA-A9BA0D64F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0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19355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04885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1FCD37A0-3B16-44D0-B271-09BB4966FB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0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037110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422640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1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028232" y="6403296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13762" y="6403296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3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001599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87129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8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37110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22640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10477" y="6406487"/>
            <a:ext cx="9119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96007" y="6406487"/>
            <a:ext cx="683339" cy="365125"/>
          </a:xfrm>
        </p:spPr>
        <p:txBody>
          <a:bodyPr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32042" y="6406487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12/1/2022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7572" y="6406487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AB66F652-7122-40E4-9CED-3A819A694AB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DBF495-4243-4206-9808-149554132AEB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32" y="6152225"/>
            <a:ext cx="1018668" cy="70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8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hurston2045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hyperlink" Target="https://lp.constantcontactpages.com/su/SEKnFSp/Thurston2045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34D1E-0A07-4B46-AA9C-F716E2231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199" y="4571999"/>
            <a:ext cx="7673801" cy="10876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cap="small" dirty="0"/>
              <a:t>Overview of Water Quantity Management Policies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61FAF6-6C73-492D-ACF7-E0EED20FF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7497" y="5659655"/>
            <a:ext cx="7599205" cy="611896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rgbClr val="2E294E"/>
                </a:solidFill>
              </a:rPr>
              <a:t>Bryan Benjamin, Associate Planner</a:t>
            </a:r>
          </a:p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rgbClr val="2E294E"/>
                </a:solidFill>
              </a:rPr>
              <a:t>May 15, 2024</a:t>
            </a:r>
            <a:endParaRPr lang="en-US" sz="1400" dirty="0">
              <a:solidFill>
                <a:srgbClr val="2E294E"/>
              </a:solidFill>
              <a:ea typeface="Tahoma"/>
              <a:cs typeface="Tahoma"/>
            </a:endParaRPr>
          </a:p>
        </p:txBody>
      </p:sp>
      <p:pic>
        <p:nvPicPr>
          <p:cNvPr id="11" name="Picture 10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DEAB4585-3601-4C99-8902-84F87CF5DD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742" y="609600"/>
            <a:ext cx="7284714" cy="3642357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CEAD4-3BFA-4333-95A4-F0EC66E750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5133" y="6352651"/>
            <a:ext cx="9119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12/1/2022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7FA6BF-7BCB-4CDF-A0CE-93D8E95DC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2023" y="6352651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656255-EE53-4281-899C-880E94469EA5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82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57AB2-2464-F09B-0BC9-F7707FCBB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Agenda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9E2C06B5-380A-65B2-B11C-2AB6D46C1E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299684"/>
              </p:ext>
            </p:extLst>
          </p:nvPr>
        </p:nvGraphicFramePr>
        <p:xfrm>
          <a:off x="191279" y="1851443"/>
          <a:ext cx="9792168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3F948251-767C-4511-97CA-F7C1DACC4FFE}"/>
              </a:ext>
            </a:extLst>
          </p:cNvPr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/>
              <a:t>Today’s Work Session</a:t>
            </a:r>
            <a:endParaRPr lang="en-US" dirty="0"/>
          </a:p>
        </p:txBody>
      </p:sp>
      <p:sp>
        <p:nvSpPr>
          <p:cNvPr id="3" name="Date Placeholder 8">
            <a:extLst>
              <a:ext uri="{FF2B5EF4-FFF2-40B4-BE49-F238E27FC236}">
                <a16:creationId xmlns:a16="http://schemas.microsoft.com/office/drawing/2014/main" id="{EA688D2E-6E43-48BA-A1EC-8D5EA00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25737" y="6367785"/>
            <a:ext cx="911939" cy="365125"/>
          </a:xfrm>
        </p:spPr>
        <p:txBody>
          <a:bodyPr/>
          <a:lstStyle/>
          <a:p>
            <a:r>
              <a:rPr lang="en-US" dirty="0"/>
              <a:t>5/15/2024</a:t>
            </a:r>
          </a:p>
        </p:txBody>
      </p:sp>
      <p:sp>
        <p:nvSpPr>
          <p:cNvPr id="4" name="Slide Number Placeholder 9">
            <a:extLst>
              <a:ext uri="{FF2B5EF4-FFF2-40B4-BE49-F238E27FC236}">
                <a16:creationId xmlns:a16="http://schemas.microsoft.com/office/drawing/2014/main" id="{9246E7E6-3970-B23C-CBD5-2B39EF075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007" y="6367786"/>
            <a:ext cx="683339" cy="365125"/>
          </a:xfrm>
        </p:spPr>
        <p:txBody>
          <a:bodyPr/>
          <a:lstStyle/>
          <a:p>
            <a:fld id="{D4EFFB0A-BAD9-4827-B276-D90927B4A8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28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BB34-A005-4E9F-BBA5-6E508D74A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b="1" dirty="0"/>
              <a:t>Background: </a:t>
            </a:r>
            <a:r>
              <a:rPr lang="en-US" b="1" dirty="0">
                <a:solidFill>
                  <a:srgbClr val="2E294E"/>
                </a:solidFill>
              </a:rPr>
              <a:t>Comp Plan &amp; Water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FBF6B-5FD8-49B5-AEA1-85FC60E98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715956"/>
            <a:ext cx="10712118" cy="448119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2E294E"/>
                </a:solidFill>
              </a:rPr>
              <a:t>What does the Comp Plan say about water resources?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E294E"/>
                </a:solidFill>
              </a:rPr>
              <a:t>Watershed Planning, GMA, </a:t>
            </a:r>
            <a:r>
              <a:rPr lang="en-US" sz="2400" i="1" dirty="0">
                <a:solidFill>
                  <a:srgbClr val="2E294E"/>
                </a:solidFill>
              </a:rPr>
              <a:t>Hirst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E294E"/>
                </a:solidFill>
              </a:rPr>
              <a:t>Stormwater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E294E"/>
                </a:solidFill>
              </a:rPr>
              <a:t>Domestic water availability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E294E"/>
                </a:solidFill>
              </a:rPr>
              <a:t>Natural resource industries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E294E"/>
                </a:solidFill>
              </a:rPr>
              <a:t>CIP &amp; Utilities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E294E"/>
                </a:solidFill>
              </a:rPr>
              <a:t>Natural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E294E"/>
                </a:solidFill>
              </a:rPr>
              <a:t>And more!</a:t>
            </a:r>
          </a:p>
        </p:txBody>
      </p:sp>
      <p:sp>
        <p:nvSpPr>
          <p:cNvPr id="5" name="Date Placeholder 8">
            <a:extLst>
              <a:ext uri="{FF2B5EF4-FFF2-40B4-BE49-F238E27FC236}">
                <a16:creationId xmlns:a16="http://schemas.microsoft.com/office/drawing/2014/main" id="{A639CA06-63F3-F0B3-9095-F53FE276B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25737" y="6367785"/>
            <a:ext cx="911939" cy="365125"/>
          </a:xfrm>
        </p:spPr>
        <p:txBody>
          <a:bodyPr/>
          <a:lstStyle/>
          <a:p>
            <a:r>
              <a:rPr lang="en-US" dirty="0"/>
              <a:t>5/15/2024</a:t>
            </a:r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0E7BA54F-A18D-7849-859F-1A82C2C27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007" y="6367786"/>
            <a:ext cx="683339" cy="365125"/>
          </a:xfrm>
        </p:spPr>
        <p:txBody>
          <a:bodyPr/>
          <a:lstStyle/>
          <a:p>
            <a:fld id="{D4EFFB0A-BAD9-4827-B276-D90927B4A8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7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BB34-A005-4E9F-BBA5-6E508D74A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006"/>
          </a:xfrm>
        </p:spPr>
        <p:txBody>
          <a:bodyPr>
            <a:normAutofit/>
          </a:bodyPr>
          <a:lstStyle/>
          <a:p>
            <a:r>
              <a:rPr lang="en-US" b="1" dirty="0"/>
              <a:t>Proposed Policy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FBF6B-5FD8-49B5-AEA1-85FC60E98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6665"/>
            <a:ext cx="10194154" cy="14173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2E294E"/>
                </a:solidFill>
              </a:rPr>
              <a:t>Comp Plan policies allow exploration of new instruments that may help prepare for a changing water future in Thurston County: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39507893-8FD1-407B-BF96-6E2E8256BB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3427622"/>
              </p:ext>
            </p:extLst>
          </p:nvPr>
        </p:nvGraphicFramePr>
        <p:xfrm>
          <a:off x="677335" y="2932045"/>
          <a:ext cx="9530968" cy="293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ate Placeholder 8">
            <a:extLst>
              <a:ext uri="{FF2B5EF4-FFF2-40B4-BE49-F238E27FC236}">
                <a16:creationId xmlns:a16="http://schemas.microsoft.com/office/drawing/2014/main" id="{A72DE448-1544-8457-B390-302C512E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25737" y="6367785"/>
            <a:ext cx="911939" cy="365125"/>
          </a:xfrm>
        </p:spPr>
        <p:txBody>
          <a:bodyPr/>
          <a:lstStyle/>
          <a:p>
            <a:r>
              <a:rPr lang="en-US" dirty="0"/>
              <a:t>5/15/2024</a:t>
            </a:r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6D5C9C9D-90AF-8B0A-71DF-366F34186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007" y="6367786"/>
            <a:ext cx="683339" cy="365125"/>
          </a:xfrm>
        </p:spPr>
        <p:txBody>
          <a:bodyPr/>
          <a:lstStyle/>
          <a:p>
            <a:fld id="{D4EFFB0A-BAD9-4827-B276-D90927B4A8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60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BB34-A005-4E9F-BBA5-6E508D74A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Policy Direction: </a:t>
            </a:r>
            <a:r>
              <a:rPr lang="en-US" b="1" dirty="0">
                <a:solidFill>
                  <a:srgbClr val="2E294E"/>
                </a:solidFill>
              </a:rPr>
              <a:t>Longer Horizons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E53DF09-2D38-42ED-AF58-C7FC543B0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605835"/>
            <a:ext cx="5087075" cy="536005"/>
          </a:xfrm>
        </p:spPr>
        <p:txBody>
          <a:bodyPr/>
          <a:lstStyle/>
          <a:p>
            <a:r>
              <a:rPr lang="en-US" sz="2800" b="1" dirty="0">
                <a:solidFill>
                  <a:srgbClr val="2E294E"/>
                </a:solidFill>
              </a:rPr>
              <a:t>Policy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FBF6B-5FD8-49B5-AEA1-85FC60E98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4" y="2223275"/>
            <a:ext cx="4185623" cy="3304117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2E294E"/>
                </a:solidFill>
              </a:rPr>
              <a:t>Direction</a:t>
            </a:r>
            <a:r>
              <a:rPr lang="en-US" sz="2800" dirty="0">
                <a:solidFill>
                  <a:srgbClr val="2E294E"/>
                </a:solidFill>
              </a:rPr>
              <a:t>: lengthen water supply and demand horizons to evaluate long-term water needs and availability.</a:t>
            </a:r>
          </a:p>
          <a:p>
            <a:pPr marL="36000" indent="0">
              <a:buNone/>
            </a:pPr>
            <a:r>
              <a:rPr lang="en-US" sz="2800" b="1" dirty="0">
                <a:solidFill>
                  <a:srgbClr val="2E294E"/>
                </a:solidFill>
              </a:rPr>
              <a:t>Purpose</a:t>
            </a:r>
            <a:r>
              <a:rPr lang="en-US" sz="2800" dirty="0">
                <a:solidFill>
                  <a:srgbClr val="2E294E"/>
                </a:solidFill>
              </a:rPr>
              <a:t>: expands the type of projects and eligibility for funding sources that will help improve resiliency.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9BDC683-D610-4D6F-BBC0-64E9DC6D0D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38373" y="1565578"/>
            <a:ext cx="4432686" cy="576262"/>
          </a:xfrm>
        </p:spPr>
        <p:txBody>
          <a:bodyPr/>
          <a:lstStyle/>
          <a:p>
            <a:r>
              <a:rPr lang="en-US" sz="2800" b="1" dirty="0">
                <a:solidFill>
                  <a:srgbClr val="2E294E"/>
                </a:solidFill>
              </a:rPr>
              <a:t>Potential Future Action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56173A-61AB-4A32-9792-54B6DF6E74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51084" y="2223276"/>
            <a:ext cx="4185617" cy="33041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2E294E"/>
                </a:solidFill>
              </a:rPr>
              <a:t>Develop appropriate methods and analyses for determining long-term: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Population growth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Water demand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Water supply</a:t>
            </a:r>
          </a:p>
          <a:p>
            <a:endParaRPr lang="en-US" dirty="0"/>
          </a:p>
        </p:txBody>
      </p:sp>
      <p:sp>
        <p:nvSpPr>
          <p:cNvPr id="5" name="Oval 4" descr="Clock">
            <a:extLst>
              <a:ext uri="{FF2B5EF4-FFF2-40B4-BE49-F238E27FC236}">
                <a16:creationId xmlns:a16="http://schemas.microsoft.com/office/drawing/2014/main" id="{6BE0CF41-652F-4041-A25A-9DD666BB54E9}"/>
              </a:ext>
            </a:extLst>
          </p:cNvPr>
          <p:cNvSpPr/>
          <p:nvPr/>
        </p:nvSpPr>
        <p:spPr>
          <a:xfrm>
            <a:off x="9747315" y="210453"/>
            <a:ext cx="1059547" cy="1059547"/>
          </a:xfrm>
          <a:prstGeom prst="ellipse">
            <a:avLst/>
          </a:pr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0C7198E-47B5-32A0-DD94-42612051D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25737" y="6367785"/>
            <a:ext cx="911939" cy="365125"/>
          </a:xfrm>
        </p:spPr>
        <p:txBody>
          <a:bodyPr/>
          <a:lstStyle/>
          <a:p>
            <a:r>
              <a:rPr lang="en-US" dirty="0"/>
              <a:t>5/15/2024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6572F94-D35E-656E-51CA-1AC790EAC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007" y="6367786"/>
            <a:ext cx="683339" cy="365125"/>
          </a:xfrm>
        </p:spPr>
        <p:txBody>
          <a:bodyPr/>
          <a:lstStyle/>
          <a:p>
            <a:fld id="{D4EFFB0A-BAD9-4827-B276-D90927B4A8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2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BB34-A005-4E9F-BBA5-6E508D74A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Policy Direction: </a:t>
            </a:r>
            <a:r>
              <a:rPr lang="en-US" b="1" dirty="0">
                <a:solidFill>
                  <a:srgbClr val="2E294E"/>
                </a:solidFill>
              </a:rPr>
              <a:t>Water banking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6D5FF56-F78F-4830-8D20-B41597636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624218"/>
            <a:ext cx="5087075" cy="536005"/>
          </a:xfrm>
        </p:spPr>
        <p:txBody>
          <a:bodyPr/>
          <a:lstStyle/>
          <a:p>
            <a:r>
              <a:rPr lang="en-US" sz="2800" b="1" dirty="0">
                <a:solidFill>
                  <a:srgbClr val="2E294E"/>
                </a:solidFill>
              </a:rPr>
              <a:t>Policy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FBF6B-5FD8-49B5-AEA1-85FC60E98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4" y="2201544"/>
            <a:ext cx="4185623" cy="3304117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2E294E"/>
                </a:solidFill>
              </a:rPr>
              <a:t>Direction</a:t>
            </a:r>
            <a:r>
              <a:rPr lang="en-US" sz="2800" dirty="0">
                <a:solidFill>
                  <a:srgbClr val="2E294E"/>
                </a:solidFill>
              </a:rPr>
              <a:t>: explore water bank ideas to serve a variety of functions for diverse interest groups in the county.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2E294E"/>
                </a:solidFill>
              </a:rPr>
              <a:t>Purpose</a:t>
            </a:r>
            <a:r>
              <a:rPr lang="en-US" sz="2800" dirty="0">
                <a:solidFill>
                  <a:srgbClr val="2E294E"/>
                </a:solidFill>
              </a:rPr>
              <a:t>: allows administration of water rights locally through collaboration in an emergent market for our region.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CF61DA-937D-465A-B531-F928A0EABF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525" y="1582897"/>
            <a:ext cx="4442116" cy="576262"/>
          </a:xfrm>
        </p:spPr>
        <p:txBody>
          <a:bodyPr/>
          <a:lstStyle/>
          <a:p>
            <a:r>
              <a:rPr lang="en-US" sz="2800" b="1" dirty="0">
                <a:solidFill>
                  <a:srgbClr val="2E294E"/>
                </a:solidFill>
              </a:rPr>
              <a:t>Potential Future Action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E34269-6820-48F9-85D3-28746B7BA7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71810" y="2159159"/>
            <a:ext cx="5393100" cy="3395210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Develop clear goals and user groups of a potential water bank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Identify potential seed water rights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Outline critical path in establishing a bank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Identify supportive funding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Final direction in creating bank</a:t>
            </a:r>
          </a:p>
        </p:txBody>
      </p:sp>
      <p:sp>
        <p:nvSpPr>
          <p:cNvPr id="5" name="Oval 4" descr="Piggy Bank">
            <a:extLst>
              <a:ext uri="{FF2B5EF4-FFF2-40B4-BE49-F238E27FC236}">
                <a16:creationId xmlns:a16="http://schemas.microsoft.com/office/drawing/2014/main" id="{554D3DD6-9C98-4FAF-A6CA-5632DD546A5B}"/>
              </a:ext>
            </a:extLst>
          </p:cNvPr>
          <p:cNvSpPr/>
          <p:nvPr/>
        </p:nvSpPr>
        <p:spPr>
          <a:xfrm>
            <a:off x="9749981" y="210453"/>
            <a:ext cx="1059547" cy="1059547"/>
          </a:xfrm>
          <a:prstGeom prst="ellipse">
            <a:avLst/>
          </a:pr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1006135"/>
              <a:satOff val="9029"/>
              <a:lumOff val="2202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BF95A915-4402-EC99-BCFA-1EC5CA2C23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25737" y="6367785"/>
            <a:ext cx="911939" cy="365125"/>
          </a:xfrm>
        </p:spPr>
        <p:txBody>
          <a:bodyPr/>
          <a:lstStyle/>
          <a:p>
            <a:r>
              <a:rPr lang="en-US" dirty="0"/>
              <a:t>5/15/2024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C61DFAE-F2B9-FA02-AB4F-C0C09B4B0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007" y="6367786"/>
            <a:ext cx="683339" cy="365125"/>
          </a:xfrm>
        </p:spPr>
        <p:txBody>
          <a:bodyPr/>
          <a:lstStyle/>
          <a:p>
            <a:fld id="{D4EFFB0A-BAD9-4827-B276-D90927B4A8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91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BB34-A005-4E9F-BBA5-6E508D74A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Policy Direction: </a:t>
            </a:r>
            <a:r>
              <a:rPr lang="en-US" b="1" dirty="0">
                <a:solidFill>
                  <a:srgbClr val="2E294E"/>
                </a:solidFill>
              </a:rPr>
              <a:t>Permit-Exempt Wells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154A750-BA87-4D23-9E4A-0714C635C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624218"/>
            <a:ext cx="5087075" cy="536005"/>
          </a:xfrm>
        </p:spPr>
        <p:txBody>
          <a:bodyPr/>
          <a:lstStyle/>
          <a:p>
            <a:r>
              <a:rPr lang="en-US" sz="2800" b="1" dirty="0">
                <a:solidFill>
                  <a:srgbClr val="2E294E"/>
                </a:solidFill>
              </a:rPr>
              <a:t>Policy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FBF6B-5FD8-49B5-AEA1-85FC60E98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4" y="2200480"/>
            <a:ext cx="4185623" cy="3304117"/>
          </a:xfrm>
        </p:spPr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2E294E"/>
                </a:solidFill>
              </a:rPr>
              <a:t>Direction</a:t>
            </a:r>
            <a:r>
              <a:rPr lang="en-US" sz="2800" dirty="0">
                <a:solidFill>
                  <a:srgbClr val="2E294E"/>
                </a:solidFill>
              </a:rPr>
              <a:t>: explore alternatives to current process for permit-exempt drinking water wells serving rural residential development.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2E294E"/>
                </a:solidFill>
              </a:rPr>
              <a:t>Purpose</a:t>
            </a:r>
            <a:r>
              <a:rPr lang="en-US" sz="2800" dirty="0">
                <a:solidFill>
                  <a:srgbClr val="2E294E"/>
                </a:solidFill>
              </a:rPr>
              <a:t>: create new programs, development standards, and funding mechanisms to support </a:t>
            </a:r>
            <a:r>
              <a:rPr lang="en-US" sz="2800" i="1" dirty="0">
                <a:solidFill>
                  <a:srgbClr val="2E294E"/>
                </a:solidFill>
              </a:rPr>
              <a:t>Hirst </a:t>
            </a:r>
            <a:r>
              <a:rPr lang="en-US" sz="2800" dirty="0">
                <a:solidFill>
                  <a:srgbClr val="2E294E"/>
                </a:solidFill>
              </a:rPr>
              <a:t>planning.</a:t>
            </a:r>
            <a:endParaRPr lang="en-US" sz="2800" i="1" dirty="0">
              <a:solidFill>
                <a:srgbClr val="2E294E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41A82BE-FB8D-486A-8331-0A4EB2991E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525" y="1583961"/>
            <a:ext cx="4988871" cy="576262"/>
          </a:xfrm>
        </p:spPr>
        <p:txBody>
          <a:bodyPr/>
          <a:lstStyle/>
          <a:p>
            <a:r>
              <a:rPr lang="en-US" sz="2800" b="1" dirty="0">
                <a:solidFill>
                  <a:srgbClr val="2E294E"/>
                </a:solidFill>
              </a:rPr>
              <a:t>Potential Future Action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48A75F3-FDAF-4D07-8E19-D517641C00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525" y="2200480"/>
            <a:ext cx="5393100" cy="3616791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Develop incentive programs for alternatives to permit-exempt wells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Explore development standards for permit-exempt wells where appropriate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E294E"/>
                </a:solidFill>
              </a:rPr>
              <a:t>Define funding mechanisms for offset requirements under Streamflow Restoration Act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600" dirty="0"/>
          </a:p>
          <a:p>
            <a:endParaRPr lang="en-US" dirty="0"/>
          </a:p>
        </p:txBody>
      </p:sp>
      <p:sp>
        <p:nvSpPr>
          <p:cNvPr id="5" name="Oval 4" descr="Suburban scene">
            <a:extLst>
              <a:ext uri="{FF2B5EF4-FFF2-40B4-BE49-F238E27FC236}">
                <a16:creationId xmlns:a16="http://schemas.microsoft.com/office/drawing/2014/main" id="{B54A237D-2565-4C76-A142-B504735425DA}"/>
              </a:ext>
            </a:extLst>
          </p:cNvPr>
          <p:cNvSpPr/>
          <p:nvPr/>
        </p:nvSpPr>
        <p:spPr>
          <a:xfrm>
            <a:off x="9757160" y="210453"/>
            <a:ext cx="1059547" cy="1059547"/>
          </a:xfrm>
          <a:prstGeom prst="ellipse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2012270"/>
              <a:satOff val="18058"/>
              <a:lumOff val="4403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0801B7DC-E105-763E-423B-5F88906785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25737" y="6367785"/>
            <a:ext cx="911939" cy="365125"/>
          </a:xfrm>
        </p:spPr>
        <p:txBody>
          <a:bodyPr/>
          <a:lstStyle/>
          <a:p>
            <a:r>
              <a:rPr lang="en-US" dirty="0"/>
              <a:t>5/15/2024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20DA46F-B32A-6A58-B5CD-D5502FA3B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6007" y="6367786"/>
            <a:ext cx="683339" cy="365125"/>
          </a:xfrm>
        </p:spPr>
        <p:txBody>
          <a:bodyPr/>
          <a:lstStyle/>
          <a:p>
            <a:fld id="{D4EFFB0A-BAD9-4827-B276-D90927B4A8E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83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45440-0CD0-45BE-8502-2E7992760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8330"/>
          </a:xfrm>
        </p:spPr>
        <p:txBody>
          <a:bodyPr>
            <a:normAutofit/>
          </a:bodyPr>
          <a:lstStyle/>
          <a:p>
            <a:r>
              <a:rPr lang="en-US" b="1"/>
              <a:t>Ways to Engage!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6BA3E-8989-43E7-B1D7-D1C667466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1651"/>
            <a:ext cx="8596668" cy="4634836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2E294E"/>
                </a:solidFill>
              </a:rPr>
              <a:t>Visit the Thurston 2045 Webpage</a:t>
            </a:r>
          </a:p>
          <a:p>
            <a:pPr lvl="1">
              <a:lnSpc>
                <a:spcPct val="200000"/>
              </a:lnSpc>
            </a:pPr>
            <a:r>
              <a:rPr lang="en-US" sz="20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http://thurston2045.org/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2E294E"/>
                </a:solidFill>
              </a:rPr>
              <a:t>Sign up for Email Updates</a:t>
            </a:r>
          </a:p>
          <a:p>
            <a:pPr lvl="1">
              <a:lnSpc>
                <a:spcPct val="200000"/>
              </a:lnSpc>
            </a:pPr>
            <a:r>
              <a:rPr lang="en-US" sz="20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https://lp.constantcontactpages.com/su/SEKnFSp/Thurston2045</a:t>
            </a:r>
            <a:endParaRPr lang="en-US" sz="2000" dirty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2E294E"/>
                </a:solidFill>
              </a:rPr>
              <a:t>Comment on the Project</a:t>
            </a:r>
          </a:p>
          <a:p>
            <a:pPr lvl="1">
              <a:lnSpc>
                <a:spcPct val="200000"/>
              </a:lnSpc>
            </a:pPr>
            <a:r>
              <a:rPr lang="en-US" sz="2000" u="sng" dirty="0">
                <a:solidFill>
                  <a:srgbClr val="0070C0"/>
                </a:solidFill>
              </a:rPr>
              <a:t>https://www.surveymonkey.com/r/RLB63K9</a:t>
            </a:r>
            <a:endParaRPr lang="en-US" dirty="0"/>
          </a:p>
        </p:txBody>
      </p:sp>
      <p:pic>
        <p:nvPicPr>
          <p:cNvPr id="6" name="Picture 5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DEAB4585-3601-4C99-8902-84F87CF5DD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176" y="130733"/>
            <a:ext cx="3496826" cy="1748414"/>
          </a:xfrm>
          <a:prstGeom prst="rect">
            <a:avLst/>
          </a:prstGeom>
        </p:spPr>
      </p:pic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C789A87-A52D-C7C7-5815-713BCD0E54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25737" y="6367785"/>
            <a:ext cx="911939" cy="365125"/>
          </a:xfrm>
        </p:spPr>
        <p:txBody>
          <a:bodyPr/>
          <a:lstStyle/>
          <a:p>
            <a:r>
              <a:rPr lang="en-US" dirty="0"/>
              <a:t>5/15/2024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D39CED7-0A6F-464F-A47A-35F208B2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FFB0A-BAD9-4827-B276-D90927B4A8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83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4DE7E9A-6E77-4D9D-B30A-8F23BF8799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93" r="-2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4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6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8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0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2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" name="Picture 2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FDE8FA62-0E2C-276D-8878-8183E3DA5B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2" y="1103103"/>
            <a:ext cx="3496826" cy="174841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63A429A-1419-F336-BBE3-20E9B30286DB}"/>
              </a:ext>
            </a:extLst>
          </p:cNvPr>
          <p:cNvSpPr txBox="1">
            <a:spLocks/>
          </p:cNvSpPr>
          <p:nvPr/>
        </p:nvSpPr>
        <p:spPr>
          <a:xfrm>
            <a:off x="620623" y="3169920"/>
            <a:ext cx="385112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b="1" dirty="0"/>
              <a:t>Thank You!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5245E7B-2CBB-D45D-6E4A-9BDD6E3684C9}"/>
              </a:ext>
            </a:extLst>
          </p:cNvPr>
          <p:cNvSpPr txBox="1">
            <a:spLocks/>
          </p:cNvSpPr>
          <p:nvPr/>
        </p:nvSpPr>
        <p:spPr>
          <a:xfrm>
            <a:off x="916350" y="3977153"/>
            <a:ext cx="3259667" cy="339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26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89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1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14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77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03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solidFill>
                  <a:srgbClr val="2E294E"/>
                </a:solidFill>
              </a:rPr>
              <a:t>Bryan Benjamin, Associate Planner</a:t>
            </a:r>
          </a:p>
          <a:p>
            <a:pPr algn="ctr"/>
            <a:endParaRPr lang="en-US" sz="2400" dirty="0"/>
          </a:p>
        </p:txBody>
      </p:sp>
      <p:sp>
        <p:nvSpPr>
          <p:cNvPr id="13" name="Date Placeholder 9">
            <a:extLst>
              <a:ext uri="{FF2B5EF4-FFF2-40B4-BE49-F238E27FC236}">
                <a16:creationId xmlns:a16="http://schemas.microsoft.com/office/drawing/2014/main" id="{E682A4D5-EDE9-978C-3335-5FC9700A97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52370" y="6394419"/>
            <a:ext cx="911939" cy="365125"/>
          </a:xfrm>
        </p:spPr>
        <p:txBody>
          <a:bodyPr/>
          <a:lstStyle/>
          <a:p>
            <a:r>
              <a:rPr lang="en-US" dirty="0"/>
              <a:t>5/15/2024</a:t>
            </a:r>
          </a:p>
        </p:txBody>
      </p:sp>
      <p:sp>
        <p:nvSpPr>
          <p:cNvPr id="14" name="Slide Number Placeholder 10">
            <a:extLst>
              <a:ext uri="{FF2B5EF4-FFF2-40B4-BE49-F238E27FC236}">
                <a16:creationId xmlns:a16="http://schemas.microsoft.com/office/drawing/2014/main" id="{12C813B7-4D25-05BF-2BA7-737669AC6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2640" y="6406487"/>
            <a:ext cx="683339" cy="365125"/>
          </a:xfrm>
        </p:spPr>
        <p:txBody>
          <a:bodyPr/>
          <a:lstStyle/>
          <a:p>
            <a:fld id="{AB66F652-7122-40E4-9CED-3A819A694AB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494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7">
      <a:dk1>
        <a:sysClr val="windowText" lastClr="000000"/>
      </a:dk1>
      <a:lt1>
        <a:sysClr val="window" lastClr="FFFFFF"/>
      </a:lt1>
      <a:dk2>
        <a:srgbClr val="2C3C43"/>
      </a:dk2>
      <a:lt2>
        <a:srgbClr val="D6DFE4"/>
      </a:lt2>
      <a:accent1>
        <a:srgbClr val="2E294E"/>
      </a:accent1>
      <a:accent2>
        <a:srgbClr val="D6DFE4"/>
      </a:accent2>
      <a:accent3>
        <a:srgbClr val="C2714F"/>
      </a:accent3>
      <a:accent4>
        <a:srgbClr val="A55839"/>
      </a:accent4>
      <a:accent5>
        <a:srgbClr val="407454"/>
      </a:accent5>
      <a:accent6>
        <a:srgbClr val="407454"/>
      </a:accent6>
      <a:hlink>
        <a:srgbClr val="CCC7BB"/>
      </a:hlink>
      <a:folHlink>
        <a:srgbClr val="C2714F"/>
      </a:folHlink>
    </a:clrScheme>
    <a:fontScheme name="Custom 4">
      <a:majorFont>
        <a:latin typeface="Calibri"/>
        <a:ea typeface=""/>
        <a:cs typeface=""/>
      </a:majorFont>
      <a:minorFont>
        <a:latin typeface="Tahoma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8c2261-43fe-4f83-8ee8-a3987fd322fe">
      <Terms xmlns="http://schemas.microsoft.com/office/infopath/2007/PartnerControls"/>
    </lcf76f155ced4ddcb4097134ff3c332f>
    <TaxCatchAll xmlns="434d81da-bf65-4bf2-b4b9-170fc89a71b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9E6845CA0BD43A656A00BF8D154FD" ma:contentTypeVersion="16" ma:contentTypeDescription="Create a new document." ma:contentTypeScope="" ma:versionID="ad7e9aeba5a065aa76c06ec67500a3d4">
  <xsd:schema xmlns:xsd="http://www.w3.org/2001/XMLSchema" xmlns:xs="http://www.w3.org/2001/XMLSchema" xmlns:p="http://schemas.microsoft.com/office/2006/metadata/properties" xmlns:ns2="1d8c2261-43fe-4f83-8ee8-a3987fd322fe" xmlns:ns3="434d81da-bf65-4bf2-b4b9-170fc89a71b4" targetNamespace="http://schemas.microsoft.com/office/2006/metadata/properties" ma:root="true" ma:fieldsID="1be97a44422214d69fa3f09bec6a3e8c" ns2:_="" ns3:_="">
    <xsd:import namespace="1d8c2261-43fe-4f83-8ee8-a3987fd322fe"/>
    <xsd:import namespace="434d81da-bf65-4bf2-b4b9-170fc89a71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c2261-43fe-4f83-8ee8-a3987fd32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f19821f-05cc-458b-8649-2b9691ee24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d81da-bf65-4bf2-b4b9-170fc89a71b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8a5a337-2475-4bea-9948-667ca9b55d0a}" ma:internalName="TaxCatchAll" ma:showField="CatchAllData" ma:web="434d81da-bf65-4bf2-b4b9-170fc89a71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5AA3F7-3D78-48BF-A974-D379B0A365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E0F9AB-ED4D-4027-9449-F9A4F6B096A0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1693b7ff-09a2-424a-9aea-62e45f590dee"/>
    <ds:schemaRef ds:uri="6230aba1-e144-46e5-b6e0-396619b126d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540B6A4-A6EE-459A-9FF7-3EA15B5EAE85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501</Words>
  <Application>Microsoft Office PowerPoint</Application>
  <PresentationFormat>Widescreen</PresentationFormat>
  <Paragraphs>90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 3</vt:lpstr>
      <vt:lpstr>Facet</vt:lpstr>
      <vt:lpstr>Overview of Water Quantity Management Policies</vt:lpstr>
      <vt:lpstr>Agenda</vt:lpstr>
      <vt:lpstr>Background: Comp Plan &amp; Water Resources</vt:lpstr>
      <vt:lpstr>Proposed Policy Directions</vt:lpstr>
      <vt:lpstr>Policy Direction: Longer Horizons</vt:lpstr>
      <vt:lpstr>Policy Direction: Water banking</vt:lpstr>
      <vt:lpstr>Policy Direction: Permit-Exempt Wells</vt:lpstr>
      <vt:lpstr>Ways to Engage!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Water Quantity Mangament Policies</dc:title>
  <dc:creator>Bryan Benjamin</dc:creator>
  <cp:lastModifiedBy>Andrew Boughan</cp:lastModifiedBy>
  <cp:revision>4</cp:revision>
  <dcterms:created xsi:type="dcterms:W3CDTF">2024-05-06T17:37:05Z</dcterms:created>
  <dcterms:modified xsi:type="dcterms:W3CDTF">2024-05-06T18:54:10Z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0x010100EBE9E6845CA0BD43A656A00BF8D154FD</vt:lpwstr>
  </property>
</Properties>
</file>