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6" r:id="rId5"/>
    <p:sldId id="264" r:id="rId6"/>
    <p:sldId id="307" r:id="rId7"/>
    <p:sldId id="308" r:id="rId8"/>
    <p:sldId id="310" r:id="rId9"/>
    <p:sldId id="257" r:id="rId10"/>
    <p:sldId id="309" r:id="rId11"/>
    <p:sldId id="305" r:id="rId12"/>
    <p:sldId id="304" r:id="rId13"/>
    <p:sldId id="311" r:id="rId14"/>
    <p:sldId id="302" r:id="rId15"/>
    <p:sldId id="301" r:id="rId16"/>
    <p:sldId id="30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838404-9052-3D95-E518-80C897683A33}" name="Andrew Boughan" initials="AB" userId="S::andrew.boughan@co.thurston.wa.us::1d2c6723-4994-453f-b58e-b610241fc6bd" providerId="AD"/>
  <p188:author id="{83BDC220-CBDB-F9F1-195C-361E3403B36B}" name="Amelia Schwartz" initials="AS" userId="S::amelia.schwartz@co.thurston.wa.us::db598009-b667-42c7-8dcf-84b701d72a4b" providerId="AD"/>
  <p188:author id="{35CE7B84-E52F-A4F4-F3F8-FF1F5A1E5634}" name="Ashley Arai" initials="AA" userId="S::ashley.arai@co.thurston.wa.us::7291e7db-28dd-4324-8552-fbf426f0a0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E61"/>
    <a:srgbClr val="2E2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ACBD2-C1C2-4318-B2A9-C063A8E8293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CA412-888E-46ED-9789-B95C52AA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A412-888E-46ED-9789-B95C52AA16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A412-888E-46ED-9789-B95C52AA16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A412-888E-46ED-9789-B95C52AA1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A412-888E-46ED-9789-B95C52AA1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 verbally go into detail for each bullet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CA412-888E-46ED-9789-B95C52AA1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4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31944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7474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6D656255-EE53-4281-899C-880E94469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B39F18-80EB-4A21-BC33-5EA6FA8ED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5" y="6152225"/>
            <a:ext cx="1018668" cy="7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8232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3762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10477" y="6403296"/>
            <a:ext cx="911939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6007" y="6403296"/>
            <a:ext cx="683339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56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19354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4884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19354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4884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72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5988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1518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34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8232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3762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1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92721" y="6360619"/>
            <a:ext cx="911939" cy="365125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8251" y="6360619"/>
            <a:ext cx="683339" cy="365125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10477" y="6367786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6007" y="6367786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D4EFFB0A-BAD9-4827-B276-D90927B4A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10476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6006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241CF62-0B30-4491-97EA-A9BA0D64F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19355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04885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1FCD37A0-3B16-44D0-B271-09BB4966F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0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37110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22640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28232" y="6403296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13762" y="6403296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3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01599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87129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8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37110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22640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10477" y="6406487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6007" y="6406487"/>
            <a:ext cx="683339" cy="36512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0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2042" y="6406487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5/15/2024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7572" y="6406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B66F652-7122-40E4-9CED-3A819A694A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BF495-4243-4206-9808-149554132A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32" y="6152225"/>
            <a:ext cx="1018668" cy="7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urston2045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surveymonkey.com/r/RLB63K9" TargetMode="External"/><Relationship Id="rId4" Type="http://schemas.openxmlformats.org/officeDocument/2006/relationships/hyperlink" Target="https://lp.constantcontactpages.com/su/SEKnFSp/Thurston204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4D1E-0A07-4B46-AA9C-F716E2231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571999"/>
            <a:ext cx="7673801" cy="1087656"/>
          </a:xfrm>
        </p:spPr>
        <p:txBody>
          <a:bodyPr>
            <a:normAutofit/>
          </a:bodyPr>
          <a:lstStyle/>
          <a:p>
            <a:pPr algn="ctr"/>
            <a:r>
              <a:rPr lang="en-US" sz="4800" cap="small" dirty="0">
                <a:solidFill>
                  <a:schemeClr val="tx1"/>
                </a:solidFill>
              </a:rPr>
              <a:t>Chapter 9: Environment, Recreation, and Open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1FAF6-6C73-492D-ACF7-E0EED20FF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497" y="5659655"/>
            <a:ext cx="7599205" cy="61189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514E61"/>
                </a:solidFill>
              </a:rPr>
              <a:t>Amelia Schwartz, Associate Planner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514E61"/>
                </a:solidFill>
              </a:rPr>
              <a:t>May 15, 2024</a:t>
            </a:r>
          </a:p>
        </p:txBody>
      </p:sp>
      <p:pic>
        <p:nvPicPr>
          <p:cNvPr id="11" name="Picture 10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EAB4585-3601-4C99-8902-84F87CF5D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42" y="609600"/>
            <a:ext cx="7284714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0818-A8C5-4C8F-8E5F-4D194E41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Stakeholder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F059-ABF3-439C-8DAC-C31D6374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601"/>
            <a:ext cx="8596668" cy="2175983"/>
          </a:xfrm>
        </p:spPr>
        <p:txBody>
          <a:bodyPr numCol="1">
            <a:normAutofit fontScale="55000" lnSpcReduction="20000"/>
          </a:bodyPr>
          <a:lstStyle/>
          <a:p>
            <a:pPr lvl="1"/>
            <a:endParaRPr lang="en-US" sz="2200" dirty="0">
              <a:solidFill>
                <a:srgbClr val="514E61"/>
              </a:solidFill>
            </a:endParaRPr>
          </a:p>
          <a:p>
            <a:pPr lvl="1"/>
            <a:r>
              <a:rPr lang="en-US" sz="4400" dirty="0">
                <a:solidFill>
                  <a:schemeClr val="tx1"/>
                </a:solidFill>
              </a:rPr>
              <a:t>Local Tribes</a:t>
            </a:r>
          </a:p>
          <a:p>
            <a:pPr lvl="1"/>
            <a:r>
              <a:rPr lang="en-US" sz="4400" dirty="0">
                <a:solidFill>
                  <a:schemeClr val="tx1"/>
                </a:solidFill>
              </a:rPr>
              <a:t>Water Resources</a:t>
            </a:r>
          </a:p>
          <a:p>
            <a:pPr lvl="1"/>
            <a:r>
              <a:rPr lang="en-US" sz="4400" dirty="0">
                <a:solidFill>
                  <a:schemeClr val="tx1"/>
                </a:solidFill>
              </a:rPr>
              <a:t>Emergency Management</a:t>
            </a:r>
          </a:p>
          <a:p>
            <a:pPr lvl="1"/>
            <a:r>
              <a:rPr lang="en-US" sz="4400" dirty="0">
                <a:solidFill>
                  <a:schemeClr val="tx1"/>
                </a:solidFill>
              </a:rPr>
              <a:t>Public Works</a:t>
            </a:r>
          </a:p>
          <a:p>
            <a:pPr lvl="1"/>
            <a:r>
              <a:rPr lang="en-US" sz="4400" dirty="0">
                <a:solidFill>
                  <a:schemeClr val="tx1"/>
                </a:solidFill>
              </a:rPr>
              <a:t>Environmental Health</a:t>
            </a:r>
          </a:p>
          <a:p>
            <a:pPr lvl="1"/>
            <a:r>
              <a:rPr lang="en-US" sz="4400" dirty="0">
                <a:solidFill>
                  <a:schemeClr val="tx1"/>
                </a:solidFill>
              </a:rPr>
              <a:t>Surface and Stormwater Advisory Board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5ED5E-0758-2E54-93B1-6C001DEE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4919"/>
            <a:ext cx="911939" cy="365125"/>
          </a:xfrm>
        </p:spPr>
        <p:txBody>
          <a:bodyPr/>
          <a:lstStyle/>
          <a:p>
            <a:r>
              <a:rPr lang="en-US"/>
              <a:t>5/15/2024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EE82E-3656-6B04-65AA-B77E801D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FB0A-BAD9-4827-B276-D90927B4A8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5440-0CD0-45BE-8502-2E799276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8330"/>
          </a:xfrm>
        </p:spPr>
        <p:txBody>
          <a:bodyPr>
            <a:normAutofit/>
          </a:bodyPr>
          <a:lstStyle/>
          <a:p>
            <a:r>
              <a:rPr lang="en-US" b="1"/>
              <a:t>Upcoming Thurston 2045 Meetings</a:t>
            </a:r>
            <a:endParaRPr lang="en-US" sz="2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BA3E-8989-43E7-B1D7-D1C66746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7930"/>
            <a:ext cx="8596668" cy="4393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June 5, 2024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Chapter 2: Land Use (Non-housing policies)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Chapter 3: Natural Resource Lands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Tahoma"/>
                <a:cs typeface="Tahoma"/>
              </a:rPr>
              <a:t>June 26, 2024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Tahoma"/>
                <a:cs typeface="Tahoma"/>
              </a:rPr>
              <a:t>(Special Meeting) 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Tahoma"/>
                <a:cs typeface="Tahoma"/>
              </a:rPr>
              <a:t>Chapter 4: Housing &amp; Equity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3C46E8-30AA-5888-E8E8-C775A364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7786"/>
            <a:ext cx="911939" cy="365125"/>
          </a:xfrm>
        </p:spPr>
        <p:txBody>
          <a:bodyPr/>
          <a:lstStyle/>
          <a:p>
            <a:r>
              <a:rPr lang="en-US"/>
              <a:t>5/15/2024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54CE1-75B2-8E13-C31C-A2C49BE6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FB0A-BAD9-4827-B276-D90927B4A8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5440-0CD0-45BE-8502-2E799276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8330"/>
          </a:xfrm>
        </p:spPr>
        <p:txBody>
          <a:bodyPr>
            <a:normAutofit/>
          </a:bodyPr>
          <a:lstStyle/>
          <a:p>
            <a:r>
              <a:rPr lang="en-US" b="1"/>
              <a:t>Ways to Engage!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BA3E-8989-43E7-B1D7-D1C66746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1651"/>
            <a:ext cx="8596668" cy="463483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514E61"/>
                </a:solidFill>
              </a:rPr>
              <a:t>Visit the Thurston 2045 Webpage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http://thurston2045.org/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514E61"/>
                </a:solidFill>
              </a:rPr>
              <a:t>Sign up for Email Updates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https://lp.constantcontactpages.com/su/SEKnFSp/Thurston2045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514E61"/>
                </a:solidFill>
              </a:rPr>
              <a:t>Comment on the Project</a:t>
            </a:r>
          </a:p>
          <a:p>
            <a:pPr lvl="1">
              <a:lnSpc>
                <a:spcPct val="200000"/>
              </a:lnSpc>
            </a:pPr>
            <a:r>
              <a:rPr lang="en-US" sz="2000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https://www.surveymonkey.com/r/RLB63K9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EAB4585-3601-4C99-8902-84F87CF5DD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76" y="130733"/>
            <a:ext cx="3496826" cy="174841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C789A87-A52D-C7C7-5815-713BCD0E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7785"/>
            <a:ext cx="911939" cy="365125"/>
          </a:xfrm>
        </p:spPr>
        <p:txBody>
          <a:bodyPr/>
          <a:lstStyle/>
          <a:p>
            <a:r>
              <a:rPr lang="en-US"/>
              <a:t>5/15/2024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39CED7-0A6F-464F-A47A-35F208B2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FB0A-BAD9-4827-B276-D90927B4A8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4F724A6-BFB4-E074-32EE-47790CF7F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2" y="1103103"/>
            <a:ext cx="3496826" cy="1748414"/>
          </a:xfrm>
          <a:prstGeom prst="rect">
            <a:avLst/>
          </a:prstGeom>
        </p:spPr>
      </p:pic>
      <p:pic>
        <p:nvPicPr>
          <p:cNvPr id="8" name="Content Placeholder 7" descr="Multi-colored sticky notes on a whiteboard">
            <a:extLst>
              <a:ext uri="{FF2B5EF4-FFF2-40B4-BE49-F238E27FC236}">
                <a16:creationId xmlns:a16="http://schemas.microsoft.com/office/drawing/2014/main" id="{04DE7E9A-6E77-4D9D-B30A-8F23BF879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3209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30473-7C0A-40DF-8329-2C304DD6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23" y="316992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261AA-6587-44A7-B494-5131D0810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350" y="3977153"/>
            <a:ext cx="3259667" cy="339441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Amelia Schwartz, Associate Planner</a:t>
            </a:r>
          </a:p>
          <a:p>
            <a:pPr algn="ctr"/>
            <a:endParaRPr lang="en-US" sz="24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BC8330E-6DB2-AAD7-D284-8B2AD227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2370" y="6406486"/>
            <a:ext cx="911939" cy="365125"/>
          </a:xfrm>
        </p:spPr>
        <p:txBody>
          <a:bodyPr/>
          <a:lstStyle/>
          <a:p>
            <a:r>
              <a:rPr lang="en-US" dirty="0"/>
              <a:t>5/15/2024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E35CE1-3552-B9CC-9224-C5A6A34D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652-7122-40E4-9CED-3A819A694A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5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DCB7-2304-415F-95A4-C2AEB42F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E294E"/>
                </a:solidFill>
              </a:rPr>
              <a:t>Today’s Work Session</a:t>
            </a:r>
            <a:endParaRPr lang="en-US" dirty="0">
              <a:solidFill>
                <a:srgbClr val="2E294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7467-31DA-4E6A-AB36-79B646A7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Chapter 9 - Environment, Recreation, and Open Space</a:t>
            </a:r>
          </a:p>
          <a:p>
            <a:pPr lvl="1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Suggested edits and a “thumbs up” to bring it to a public hearing with the entire plan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Public Comments and Stakeholder Engagement</a:t>
            </a:r>
          </a:p>
          <a:p>
            <a:r>
              <a:rPr lang="en-US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Next Steps​</a:t>
            </a:r>
            <a:endParaRPr lang="en-US" sz="24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9E632A-0F68-74D9-4D8C-119C1EAD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7785"/>
            <a:ext cx="911939" cy="365125"/>
          </a:xfrm>
        </p:spPr>
        <p:txBody>
          <a:bodyPr/>
          <a:lstStyle/>
          <a:p>
            <a:r>
              <a:rPr lang="en-US" dirty="0"/>
              <a:t>5/15/2024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38B1A-3990-62A9-E893-795BF941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FB0A-BAD9-4827-B276-D90927B4A8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04BD4-05B0-CFCF-84D9-B3276843A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5" r="13361"/>
          <a:stretch/>
        </p:blipFill>
        <p:spPr>
          <a:xfrm>
            <a:off x="6330462" y="-4235"/>
            <a:ext cx="502480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45440-0CD0-45BE-8502-2E799276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23668"/>
            <a:ext cx="5184205" cy="132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Chapter 9:</a:t>
            </a:r>
            <a:br>
              <a:rPr lang="en-US" b="1" dirty="0"/>
            </a:br>
            <a:r>
              <a:rPr lang="en-US" b="1" dirty="0"/>
              <a:t>Environment, Recreation, and Open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BA3E-8989-43E7-B1D7-D1C66746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57061"/>
            <a:ext cx="3851122" cy="35843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Covered in this Chapter: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>
              <a:buClr>
                <a:srgbClr val="2E294E"/>
              </a:buCl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Hazards</a:t>
            </a:r>
          </a:p>
          <a:p>
            <a:pPr lvl="1">
              <a:buClr>
                <a:srgbClr val="2E294E"/>
              </a:buCl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Recreation</a:t>
            </a:r>
          </a:p>
          <a:p>
            <a:pPr lvl="1">
              <a:buClr>
                <a:srgbClr val="2E294E"/>
              </a:buCl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Open Space</a:t>
            </a:r>
          </a:p>
          <a:p>
            <a:pPr marL="457200" lvl="1" indent="0">
              <a:buClr>
                <a:srgbClr val="2E294E"/>
              </a:buClr>
              <a:buNone/>
              <a:defRPr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10D3A71-2B9A-64D0-FA07-051099FA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7785"/>
            <a:ext cx="911939" cy="365125"/>
          </a:xfrm>
        </p:spPr>
        <p:txBody>
          <a:bodyPr/>
          <a:lstStyle/>
          <a:p>
            <a:r>
              <a:rPr lang="en-US" dirty="0"/>
              <a:t>5/15/2024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C9E5024-D152-75A8-0E23-DD4957F1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007" y="6367786"/>
            <a:ext cx="683339" cy="365125"/>
          </a:xfrm>
        </p:spPr>
        <p:txBody>
          <a:bodyPr/>
          <a:lstStyle/>
          <a:p>
            <a:fld id="{D4EFFB0A-BAD9-4827-B276-D90927B4A8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8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kayak on a lake&#10;&#10;Description automatically generated with medium confidence">
            <a:extLst>
              <a:ext uri="{FF2B5EF4-FFF2-40B4-BE49-F238E27FC236}">
                <a16:creationId xmlns:a16="http://schemas.microsoft.com/office/drawing/2014/main" id="{69A56A88-394A-E8D9-E2D7-5568DBE53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/>
          <a:stretch/>
        </p:blipFill>
        <p:spPr>
          <a:xfrm>
            <a:off x="5430128" y="-1"/>
            <a:ext cx="6761871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45440-0CD0-45BE-8502-2E799276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 dirty="0"/>
              <a:t>Chapter 9: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BA3E-8989-43E7-B1D7-D1C66746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64751"/>
            <a:ext cx="5202961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 Forestry Policies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Pull in data from tree canopy analysis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Align with Thurston Climate Mitigation Plan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Support working forestland conservation goals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Expanded Water Quality Policies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Promote water quality and availability protection practices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Updated Habitat Conservation Policies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Align with adopted Habitat Conservation Plan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Support habitat conservation goals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C82988-A0D0-FD1B-36A1-8B924566980C}"/>
              </a:ext>
            </a:extLst>
          </p:cNvPr>
          <p:cNvSpPr txBox="1"/>
          <p:nvPr/>
        </p:nvSpPr>
        <p:spPr>
          <a:xfrm>
            <a:off x="6796488" y="536728"/>
            <a:ext cx="5149048" cy="1328023"/>
          </a:xfrm>
          <a:prstGeom prst="wedgeRoundRectCallout">
            <a:avLst>
              <a:gd name="adj1" fmla="val -8674"/>
              <a:gd name="adj2" fmla="val 121111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Survey Responses:</a:t>
            </a:r>
            <a:br>
              <a:rPr lang="en-US" dirty="0"/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“…protect the natural environment for wildlife, water quality, and climate reasons and aesthetic/recreation opportunities.”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0370FB41-B235-59D0-16B7-5C4DE140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7785"/>
            <a:ext cx="911939" cy="365125"/>
          </a:xfrm>
        </p:spPr>
        <p:txBody>
          <a:bodyPr/>
          <a:lstStyle/>
          <a:p>
            <a:r>
              <a:rPr lang="en-US" dirty="0"/>
              <a:t>5/15/2024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EFFD136-C497-511F-40EB-1C5DCC9A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007" y="6367786"/>
            <a:ext cx="683339" cy="365125"/>
          </a:xfrm>
        </p:spPr>
        <p:txBody>
          <a:bodyPr/>
          <a:lstStyle/>
          <a:p>
            <a:fld id="{D4EFFB0A-BAD9-4827-B276-D90927B4A8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AC21BCB6-8458-E5CE-4EDE-C2C133030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r="8793"/>
          <a:stretch/>
        </p:blipFill>
        <p:spPr>
          <a:xfrm>
            <a:off x="4528456" y="-1"/>
            <a:ext cx="766354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45440-0CD0-45BE-8502-2E799276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 dirty="0"/>
              <a:t>Chapter 9: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BA3E-8989-43E7-B1D7-D1C66746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49480"/>
            <a:ext cx="4260426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Updated policies to reflect new Hazards Mitigation Plan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 language to update CAOs using geologic hazard data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Prioritize resources to protect underserved communities in hazards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Prepare to move policies to new Climate Element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 language to enforce required provisions for fire safety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FD501-D3FD-DE18-FF45-EF6A93D6FBF5}"/>
              </a:ext>
            </a:extLst>
          </p:cNvPr>
          <p:cNvSpPr txBox="1"/>
          <p:nvPr/>
        </p:nvSpPr>
        <p:spPr>
          <a:xfrm>
            <a:off x="6695192" y="543282"/>
            <a:ext cx="5149048" cy="1328023"/>
          </a:xfrm>
          <a:prstGeom prst="wedgeRoundRectCallout">
            <a:avLst>
              <a:gd name="adj1" fmla="val -22737"/>
              <a:gd name="adj2" fmla="val 142953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Survey Responses:</a:t>
            </a:r>
            <a:br>
              <a:rPr lang="en-US" dirty="0"/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“…incorporate climate mitigation and resilience information, policy, and metrics; hazards planning; and environmental justice priorities”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465B9D23-C0B4-8440-5BAD-CEB870E6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7785"/>
            <a:ext cx="911939" cy="365125"/>
          </a:xfrm>
        </p:spPr>
        <p:txBody>
          <a:bodyPr/>
          <a:lstStyle/>
          <a:p>
            <a:r>
              <a:rPr lang="en-US" dirty="0"/>
              <a:t>5/15/2024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39D7A9F-AD5A-CF1B-5354-1B339B8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007" y="6367786"/>
            <a:ext cx="683339" cy="365125"/>
          </a:xfrm>
        </p:spPr>
        <p:txBody>
          <a:bodyPr/>
          <a:lstStyle/>
          <a:p>
            <a:fld id="{D4EFFB0A-BAD9-4827-B276-D90927B4A8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grass, outdoor, building&#10;&#10;Description automatically generated">
            <a:extLst>
              <a:ext uri="{FF2B5EF4-FFF2-40B4-BE49-F238E27FC236}">
                <a16:creationId xmlns:a16="http://schemas.microsoft.com/office/drawing/2014/main" id="{E88A57B9-2CFB-232F-966B-044D5C8DB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2146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45440-0CD0-45BE-8502-2E799276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 dirty="0"/>
              <a:t>Chapter 9: Recreation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BA3E-8989-43E7-B1D7-D1C66746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 policies to support expanded recreation planning and administration</a:t>
            </a:r>
          </a:p>
          <a:p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Updated parks information and level of service data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Improve awareness of park rules and regulations through improved signage policy</a:t>
            </a:r>
            <a:endParaRPr lang="en-US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A6376A-D240-6CE3-AF52-BD45E9A6B1E8}"/>
              </a:ext>
            </a:extLst>
          </p:cNvPr>
          <p:cNvSpPr txBox="1"/>
          <p:nvPr/>
        </p:nvSpPr>
        <p:spPr>
          <a:xfrm>
            <a:off x="6568215" y="592032"/>
            <a:ext cx="5149048" cy="1634490"/>
          </a:xfrm>
          <a:prstGeom prst="wedgeRoundRectCallout">
            <a:avLst>
              <a:gd name="adj1" fmla="val -12329"/>
              <a:gd name="adj2" fmla="val 109277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Survey Responses:</a:t>
            </a:r>
            <a:br>
              <a:rPr lang="en-US" dirty="0"/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“Thurston County is building a competitive advantage with its trails.”</a:t>
            </a:r>
          </a:p>
          <a:p>
            <a:pPr algn="ctr"/>
            <a:br>
              <a:rPr lang="en-US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“Increase parks.”</a:t>
            </a: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D278D60E-2396-84D5-9546-224ED4735D35}"/>
              </a:ext>
            </a:extLst>
          </p:cNvPr>
          <p:cNvSpPr txBox="1">
            <a:spLocks/>
          </p:cNvSpPr>
          <p:nvPr/>
        </p:nvSpPr>
        <p:spPr>
          <a:xfrm>
            <a:off x="10825737" y="636778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5/15/2024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BDEC1F4-1590-27FE-7093-9D94BE50CAEB}"/>
              </a:ext>
            </a:extLst>
          </p:cNvPr>
          <p:cNvSpPr txBox="1">
            <a:spLocks/>
          </p:cNvSpPr>
          <p:nvPr/>
        </p:nvSpPr>
        <p:spPr>
          <a:xfrm>
            <a:off x="11396007" y="636778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EFFB0A-BAD9-4827-B276-D90927B4A8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5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CDE89B-AC2D-AB3B-8D91-79E8BACBE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b="671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45440-0CD0-45BE-8502-2E799276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 dirty="0"/>
              <a:t>Chapter 9:</a:t>
            </a:r>
            <a:br>
              <a:rPr lang="en-US" b="1" dirty="0"/>
            </a:br>
            <a:r>
              <a:rPr lang="en-US" b="1" dirty="0"/>
              <a:t>Open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BA3E-8989-43E7-B1D7-D1C66746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089400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Updated policies to support greenspace connectivity and partner collaboration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Add information on open spaces and wildlife corridor connectivity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Consider open and green spaces when evaluating land use and acquisition opportunities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 map (E4, next slide!) to show connections and open and green spaces within Thurston County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B8FDE-6F0B-0C25-BDBA-C09ACD3D8A2A}"/>
              </a:ext>
            </a:extLst>
          </p:cNvPr>
          <p:cNvSpPr txBox="1"/>
          <p:nvPr/>
        </p:nvSpPr>
        <p:spPr>
          <a:xfrm>
            <a:off x="6756802" y="4978445"/>
            <a:ext cx="5149048" cy="715089"/>
          </a:xfrm>
          <a:prstGeom prst="wedgeRoundRectCallout">
            <a:avLst>
              <a:gd name="adj1" fmla="val -28801"/>
              <a:gd name="adj2" fmla="val -134152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Survey Responses:</a:t>
            </a:r>
            <a:br>
              <a:rPr lang="en-US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“Preserve open space.”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37A7379F-AD96-F01C-0D0A-98A54B7D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7785"/>
            <a:ext cx="911939" cy="365125"/>
          </a:xfrm>
        </p:spPr>
        <p:txBody>
          <a:bodyPr/>
          <a:lstStyle/>
          <a:p>
            <a:r>
              <a:rPr lang="en-US" dirty="0"/>
              <a:t>5/15/2024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4EDB3E5-1777-589C-5C79-C41624F8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007" y="6367786"/>
            <a:ext cx="683339" cy="365125"/>
          </a:xfrm>
        </p:spPr>
        <p:txBody>
          <a:bodyPr/>
          <a:lstStyle/>
          <a:p>
            <a:fld id="{D4EFFB0A-BAD9-4827-B276-D90927B4A8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4BA06-BE46-EEE3-BA32-8070D800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7786"/>
            <a:ext cx="911939" cy="365125"/>
          </a:xfrm>
        </p:spPr>
        <p:txBody>
          <a:bodyPr/>
          <a:lstStyle/>
          <a:p>
            <a:r>
              <a:rPr lang="en-US" dirty="0"/>
              <a:t>5/15/2024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9970C-9B74-53DF-8E10-32406DDF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FB0A-BAD9-4827-B276-D90927B4A8E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E6AC57-F3F6-71D5-1C14-A9212D2F0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9733" y="359731"/>
            <a:ext cx="8887943" cy="5797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04D97-82AB-7DC9-D5F2-3A1487D1303F}"/>
              </a:ext>
            </a:extLst>
          </p:cNvPr>
          <p:cNvSpPr txBox="1"/>
          <p:nvPr/>
        </p:nvSpPr>
        <p:spPr>
          <a:xfrm>
            <a:off x="221943" y="598882"/>
            <a:ext cx="2467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Open and Green Space Corridor Map</a:t>
            </a: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Identifies areas where government lands, forests, parks, and waterbodies connect </a:t>
            </a: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not regulatory</a:t>
            </a: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Can be used with habitat and open/green space connectivity efforts</a:t>
            </a:r>
          </a:p>
        </p:txBody>
      </p:sp>
    </p:spTree>
    <p:extLst>
      <p:ext uri="{BB962C8B-B14F-4D97-AF65-F5344CB8AC3E}">
        <p14:creationId xmlns:p14="http://schemas.microsoft.com/office/powerpoint/2010/main" val="134938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0818-A8C5-4C8F-8E5F-4D194E41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Public Comment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5ED5E-0758-2E54-93B1-6C001DEE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5737" y="6364919"/>
            <a:ext cx="911939" cy="365125"/>
          </a:xfrm>
        </p:spPr>
        <p:txBody>
          <a:bodyPr/>
          <a:lstStyle/>
          <a:p>
            <a:r>
              <a:rPr lang="en-US"/>
              <a:t>5/15/2024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EE82E-3656-6B04-65AA-B77E801D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FB0A-BAD9-4827-B276-D90927B4A8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1F8BF-70DB-D974-AC79-2870BFC699E1}"/>
              </a:ext>
            </a:extLst>
          </p:cNvPr>
          <p:cNvSpPr txBox="1"/>
          <p:nvPr/>
        </p:nvSpPr>
        <p:spPr>
          <a:xfrm>
            <a:off x="677335" y="1930400"/>
            <a:ext cx="859666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 3" panose="05040102010807070707" pitchFamily="18" charset="2"/>
              <a:buChar char=""/>
            </a:pPr>
            <a:r>
              <a:rPr lang="en-US" sz="2400" b="1" dirty="0"/>
              <a:t>Thurston 2045 Survey</a:t>
            </a:r>
          </a:p>
          <a:p>
            <a:pPr marL="800100" lvl="1" indent="-342900">
              <a:buFont typeface="Wingdings 3" panose="05040102010807070707" pitchFamily="18" charset="2"/>
              <a:buChar char=""/>
            </a:pPr>
            <a:r>
              <a:rPr lang="en-US" sz="2200" dirty="0"/>
              <a:t>Environment: 12 Comments </a:t>
            </a:r>
            <a:br>
              <a:rPr lang="en-US" sz="2200" dirty="0"/>
            </a:br>
            <a:r>
              <a:rPr lang="en-US" sz="2200" dirty="0"/>
              <a:t>Topics Included: </a:t>
            </a:r>
            <a:r>
              <a:rPr lang="en-US" sz="2200" dirty="0">
                <a:sym typeface="Wingdings 3" panose="05040102010807070707" pitchFamily="18" charset="2"/>
              </a:rPr>
              <a:t>Reduce/Slow </a:t>
            </a:r>
            <a:r>
              <a:rPr lang="en-US" sz="2200" dirty="0"/>
              <a:t>Growth, Remove Pollution, Improve Wildfire Resilience, Incorporate Habitat Connectivity Corridors, Mitigate Flooding, Protect/Restore Environmental Quality, Improve Energy Efficiency Options.  </a:t>
            </a:r>
            <a:br>
              <a:rPr lang="en-US" sz="2200" dirty="0"/>
            </a:br>
            <a:endParaRPr lang="en-US" sz="2200" dirty="0"/>
          </a:p>
          <a:p>
            <a:pPr marL="800100" lvl="1" indent="-342900">
              <a:buFont typeface="Wingdings 3" panose="05040102010807070707" pitchFamily="18" charset="2"/>
              <a:buChar char=""/>
            </a:pPr>
            <a:r>
              <a:rPr lang="en-US" sz="2200" dirty="0"/>
              <a:t>Open Space &amp; Recreation: 10 Comments</a:t>
            </a:r>
            <a:br>
              <a:rPr lang="en-US" sz="2200" dirty="0"/>
            </a:br>
            <a:r>
              <a:rPr lang="en-US" sz="2200" dirty="0"/>
              <a:t>Topics Included: </a:t>
            </a:r>
            <a:r>
              <a:rPr lang="en-US" sz="2200" dirty="0">
                <a:sym typeface="Wingdings 3" panose="05040102010807070707" pitchFamily="18" charset="2"/>
              </a:rPr>
              <a:t>Increase </a:t>
            </a:r>
            <a:r>
              <a:rPr lang="en-US" sz="2200" dirty="0"/>
              <a:t>Parks And Trails, </a:t>
            </a:r>
            <a:r>
              <a:rPr lang="en-US" sz="2200" dirty="0">
                <a:sym typeface="Wingdings 3" panose="05040102010807070707" pitchFamily="18" charset="2"/>
              </a:rPr>
              <a:t>Preserve </a:t>
            </a:r>
            <a:r>
              <a:rPr lang="en-US" sz="2200" dirty="0"/>
              <a:t>Open Space, Reduce/Slow Growth, Protect/Improve Water Quality, Include Climate Mitigation And Resilience Language</a:t>
            </a:r>
          </a:p>
        </p:txBody>
      </p:sp>
    </p:spTree>
    <p:extLst>
      <p:ext uri="{BB962C8B-B14F-4D97-AF65-F5344CB8AC3E}">
        <p14:creationId xmlns:p14="http://schemas.microsoft.com/office/powerpoint/2010/main" val="42307940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D6DFE4"/>
      </a:lt2>
      <a:accent1>
        <a:srgbClr val="2E294E"/>
      </a:accent1>
      <a:accent2>
        <a:srgbClr val="D6DFE4"/>
      </a:accent2>
      <a:accent3>
        <a:srgbClr val="C2714F"/>
      </a:accent3>
      <a:accent4>
        <a:srgbClr val="A55839"/>
      </a:accent4>
      <a:accent5>
        <a:srgbClr val="407454"/>
      </a:accent5>
      <a:accent6>
        <a:srgbClr val="407454"/>
      </a:accent6>
      <a:hlink>
        <a:srgbClr val="CCC7BB"/>
      </a:hlink>
      <a:folHlink>
        <a:srgbClr val="C2714F"/>
      </a:folHlink>
    </a:clrScheme>
    <a:fontScheme name="Custom 4">
      <a:majorFont>
        <a:latin typeface="Calibri"/>
        <a:ea typeface=""/>
        <a:cs typeface=""/>
      </a:majorFont>
      <a:minorFont>
        <a:latin typeface="Tahom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9E6845CA0BD43A656A00BF8D154FD" ma:contentTypeVersion="16" ma:contentTypeDescription="Create a new document." ma:contentTypeScope="" ma:versionID="ad7e9aeba5a065aa76c06ec67500a3d4">
  <xsd:schema xmlns:xsd="http://www.w3.org/2001/XMLSchema" xmlns:xs="http://www.w3.org/2001/XMLSchema" xmlns:p="http://schemas.microsoft.com/office/2006/metadata/properties" xmlns:ns2="1d8c2261-43fe-4f83-8ee8-a3987fd322fe" xmlns:ns3="434d81da-bf65-4bf2-b4b9-170fc89a71b4" targetNamespace="http://schemas.microsoft.com/office/2006/metadata/properties" ma:root="true" ma:fieldsID="1be97a44422214d69fa3f09bec6a3e8c" ns2:_="" ns3:_="">
    <xsd:import namespace="1d8c2261-43fe-4f83-8ee8-a3987fd322fe"/>
    <xsd:import namespace="434d81da-bf65-4bf2-b4b9-170fc89a71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c2261-43fe-4f83-8ee8-a3987fd32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19821f-05cc-458b-8649-2b9691ee24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d81da-bf65-4bf2-b4b9-170fc89a71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8a5a337-2475-4bea-9948-667ca9b55d0a}" ma:internalName="TaxCatchAll" ma:showField="CatchAllData" ma:web="434d81da-bf65-4bf2-b4b9-170fc89a71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c2261-43fe-4f83-8ee8-a3987fd322fe">
      <Terms xmlns="http://schemas.microsoft.com/office/infopath/2007/PartnerControls"/>
    </lcf76f155ced4ddcb4097134ff3c332f>
    <TaxCatchAll xmlns="434d81da-bf65-4bf2-b4b9-170fc89a71b4" xsi:nil="true"/>
  </documentManagement>
</p:properties>
</file>

<file path=customXml/itemProps1.xml><?xml version="1.0" encoding="utf-8"?>
<ds:datastoreItem xmlns:ds="http://schemas.openxmlformats.org/officeDocument/2006/customXml" ds:itemID="{5DFD83FA-421F-4F75-9968-2B31D33A3D22}"/>
</file>

<file path=customXml/itemProps2.xml><?xml version="1.0" encoding="utf-8"?>
<ds:datastoreItem xmlns:ds="http://schemas.openxmlformats.org/officeDocument/2006/customXml" ds:itemID="{9A5AA3F7-3D78-48BF-A974-D379B0A365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E0F9AB-ED4D-4027-9449-F9A4F6B096A0}">
  <ds:schemaRefs>
    <ds:schemaRef ds:uri="http://schemas.microsoft.com/office/2006/documentManagement/types"/>
    <ds:schemaRef ds:uri="http://www.w3.org/XML/1998/namespace"/>
    <ds:schemaRef ds:uri="http://purl.org/dc/elements/1.1/"/>
    <ds:schemaRef ds:uri="994e3b81-754f-4ba9-a8c9-6a9bce8e5700"/>
    <ds:schemaRef ds:uri="http://schemas.microsoft.com/office/infopath/2007/PartnerControls"/>
    <ds:schemaRef ds:uri="http://purl.org/dc/terms/"/>
    <ds:schemaRef ds:uri="http://purl.org/dc/dcmitype/"/>
    <ds:schemaRef ds:uri="cb6e8e01-1445-4642-a44b-cb0ce4ef4e50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818</TotalTime>
  <Words>606</Words>
  <Application>Microsoft Office PowerPoint</Application>
  <PresentationFormat>Widescreen</PresentationFormat>
  <Paragraphs>105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 3</vt:lpstr>
      <vt:lpstr>Facet</vt:lpstr>
      <vt:lpstr>Chapter 9: Environment, Recreation, and Open Space</vt:lpstr>
      <vt:lpstr>Today’s Work Session</vt:lpstr>
      <vt:lpstr>Chapter 9: Environment, Recreation, and Open Space</vt:lpstr>
      <vt:lpstr>Chapter 9: Environment</vt:lpstr>
      <vt:lpstr>Chapter 9: Hazards</vt:lpstr>
      <vt:lpstr>Chapter 9: Recreation</vt:lpstr>
      <vt:lpstr>Chapter 9: Open Space</vt:lpstr>
      <vt:lpstr>PowerPoint Presentation</vt:lpstr>
      <vt:lpstr>Public Comment</vt:lpstr>
      <vt:lpstr>Stakeholder Engagement</vt:lpstr>
      <vt:lpstr>Upcoming Thurston 2045 Meetings</vt:lpstr>
      <vt:lpstr>Ways to Engage!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Thurston 2045 - Comp Plan Update</dc:title>
  <dc:creator>Maya Teeple</dc:creator>
  <cp:keywords>Thurston 2045</cp:keywords>
  <cp:lastModifiedBy>Amelia Schwartz</cp:lastModifiedBy>
  <cp:revision>27</cp:revision>
  <dcterms:created xsi:type="dcterms:W3CDTF">2022-09-22T20:59:01Z</dcterms:created>
  <dcterms:modified xsi:type="dcterms:W3CDTF">2024-05-08T17:37:24Z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0x010100EBE9E6845CA0BD43A656A00BF8D154FD</vt:lpwstr>
  </property>
  <property fmtid="{D5CDD505-2E9C-101B-9397-08002B2CF9AE}" pid="3" name="MediaServiceImageTags">
    <vt:lpwstr/>
  </property>
</Properties>
</file>